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6" r:id="rId2"/>
    <p:sldId id="257" r:id="rId3"/>
    <p:sldId id="258" r:id="rId4"/>
    <p:sldId id="259" r:id="rId5"/>
    <p:sldId id="260" r:id="rId6"/>
    <p:sldId id="273" r:id="rId7"/>
    <p:sldId id="263" r:id="rId8"/>
    <p:sldId id="266" r:id="rId9"/>
    <p:sldId id="264" r:id="rId10"/>
    <p:sldId id="265" r:id="rId11"/>
    <p:sldId id="268" r:id="rId12"/>
    <p:sldId id="269" r:id="rId13"/>
    <p:sldId id="274" r:id="rId14"/>
    <p:sldId id="270" r:id="rId15"/>
    <p:sldId id="272" r:id="rId16"/>
    <p:sldId id="271" r:id="rId17"/>
    <p:sldId id="275" r:id="rId18"/>
    <p:sldId id="278" r:id="rId19"/>
    <p:sldId id="279" r:id="rId20"/>
    <p:sldId id="277" r:id="rId21"/>
    <p:sldId id="267" r:id="rId22"/>
    <p:sldId id="280" r:id="rId23"/>
    <p:sldId id="261" r:id="rId24"/>
    <p:sldId id="276"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730" autoAdjust="0"/>
  </p:normalViewPr>
  <p:slideViewPr>
    <p:cSldViewPr>
      <p:cViewPr>
        <p:scale>
          <a:sx n="52" d="100"/>
          <a:sy n="52" d="100"/>
        </p:scale>
        <p:origin x="-1046" y="-139"/>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image" Target="../media/image12.jpg"/></Relationships>
</file>

<file path=ppt/diagrams/_rels/drawing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image" Target="../media/image12.jp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062616-B56D-47CF-8BB6-07051A711D5E}" type="doc">
      <dgm:prSet loTypeId="urn:microsoft.com/office/officeart/2005/8/layout/vList3" loCatId="list" qsTypeId="urn:microsoft.com/office/officeart/2005/8/quickstyle/simple3" qsCatId="simple" csTypeId="urn:microsoft.com/office/officeart/2005/8/colors/colorful4" csCatId="colorful" phldr="1"/>
      <dgm:spPr/>
    </dgm:pt>
    <dgm:pt modelId="{012F433E-44B1-4EEA-8C4E-F5D1C38BBD49}">
      <dgm:prSet phldrT="[Text]" custT="1"/>
      <dgm:spPr/>
      <dgm:t>
        <a:bodyPr/>
        <a:lstStyle/>
        <a:p>
          <a:r>
            <a:rPr lang="hi-IN" sz="2400" b="1" u="sng" dirty="0" smtClean="0"/>
            <a:t>शार्क सम्मेलन में भागीदारी</a:t>
          </a:r>
          <a:r>
            <a:rPr lang="hi-IN" sz="2400" dirty="0" smtClean="0"/>
            <a:t>:-</a:t>
          </a:r>
        </a:p>
        <a:p>
          <a:r>
            <a:rPr lang="hi-IN" sz="2000" dirty="0" smtClean="0"/>
            <a:t>    विश्वस्तरीय शार्क सम्मेलन में हमारे २ यूथ    ने  सफलतापूर्वक भागीदारी ली और वहां से प्राप्त जानकारी अपने समुदाय में बताई </a:t>
          </a:r>
          <a:r>
            <a:rPr lang="hi-IN" sz="1800" dirty="0" smtClean="0"/>
            <a:t>| </a:t>
          </a:r>
          <a:endParaRPr lang="en-IN" sz="1800" dirty="0"/>
        </a:p>
      </dgm:t>
    </dgm:pt>
    <dgm:pt modelId="{BEB56BC8-C2F0-4381-B2E3-213E739AB46B}" type="parTrans" cxnId="{478A5ACB-6670-4483-9E45-AABC4A56DBA3}">
      <dgm:prSet/>
      <dgm:spPr/>
      <dgm:t>
        <a:bodyPr/>
        <a:lstStyle/>
        <a:p>
          <a:endParaRPr lang="en-IN"/>
        </a:p>
      </dgm:t>
    </dgm:pt>
    <dgm:pt modelId="{24E9B75A-17F5-430F-9343-669B4A49124E}" type="sibTrans" cxnId="{478A5ACB-6670-4483-9E45-AABC4A56DBA3}">
      <dgm:prSet/>
      <dgm:spPr/>
      <dgm:t>
        <a:bodyPr/>
        <a:lstStyle/>
        <a:p>
          <a:endParaRPr lang="en-IN"/>
        </a:p>
      </dgm:t>
    </dgm:pt>
    <dgm:pt modelId="{5539938D-7D88-4E83-93C0-8714E636A105}">
      <dgm:prSet phldrT="[Text]" custT="1"/>
      <dgm:spPr/>
      <dgm:t>
        <a:bodyPr/>
        <a:lstStyle/>
        <a:p>
          <a:r>
            <a:rPr lang="hi-IN" sz="2800" b="1" u="sng" dirty="0" smtClean="0">
              <a:solidFill>
                <a:srgbClr val="FF0000"/>
              </a:solidFill>
            </a:rPr>
            <a:t>चंडीगढ़ में वर्कशॉप:-</a:t>
          </a:r>
        </a:p>
        <a:p>
          <a:r>
            <a:rPr lang="hi-IN" sz="2200" dirty="0" smtClean="0"/>
            <a:t>चंडीगढ़ में हमारे युवाओ ने “TRAINING  OF TRAINERS  ON  YUTH </a:t>
          </a:r>
          <a:r>
            <a:rPr lang="en-GB" sz="2200" dirty="0" smtClean="0"/>
            <a:t>&amp;</a:t>
          </a:r>
          <a:r>
            <a:rPr lang="hi-IN" sz="2200" dirty="0" smtClean="0"/>
            <a:t> PEACEBUILDING WORKSHOP “ में 13 युवाओ की सफलतापूर्वक  भागीदारी |</a:t>
          </a:r>
          <a:endParaRPr lang="en-IN" sz="2200" dirty="0"/>
        </a:p>
      </dgm:t>
    </dgm:pt>
    <dgm:pt modelId="{7CB35D00-E9F3-41B1-B2D7-1EC7F5D9F5E2}" type="sibTrans" cxnId="{2AF3F168-103A-4911-9B72-F42A0A3E6CFE}">
      <dgm:prSet/>
      <dgm:spPr/>
      <dgm:t>
        <a:bodyPr/>
        <a:lstStyle/>
        <a:p>
          <a:endParaRPr lang="en-IN"/>
        </a:p>
      </dgm:t>
    </dgm:pt>
    <dgm:pt modelId="{D08349CE-88F8-46E2-94EC-0E733AA66E83}" type="parTrans" cxnId="{2AF3F168-103A-4911-9B72-F42A0A3E6CFE}">
      <dgm:prSet/>
      <dgm:spPr/>
      <dgm:t>
        <a:bodyPr/>
        <a:lstStyle/>
        <a:p>
          <a:endParaRPr lang="en-IN"/>
        </a:p>
      </dgm:t>
    </dgm:pt>
    <dgm:pt modelId="{D818DC85-DB4F-4DC0-A3E4-810C937C0111}" type="pres">
      <dgm:prSet presAssocID="{02062616-B56D-47CF-8BB6-07051A711D5E}" presName="linearFlow" presStyleCnt="0">
        <dgm:presLayoutVars>
          <dgm:dir/>
          <dgm:resizeHandles val="exact"/>
        </dgm:presLayoutVars>
      </dgm:prSet>
      <dgm:spPr/>
    </dgm:pt>
    <dgm:pt modelId="{D4F12ABE-1315-4D2F-9428-442777E597FC}" type="pres">
      <dgm:prSet presAssocID="{012F433E-44B1-4EEA-8C4E-F5D1C38BBD49}" presName="composite" presStyleCnt="0"/>
      <dgm:spPr/>
    </dgm:pt>
    <dgm:pt modelId="{47AC8487-7669-4FE9-AEDC-836097B001BB}" type="pres">
      <dgm:prSet presAssocID="{012F433E-44B1-4EEA-8C4E-F5D1C38BBD49}" presName="imgShp" presStyleLbl="fgImgPlace1" presStyleIdx="0" presStyleCnt="2" custScaleX="250999" custScaleY="207801" custLinFactNeighborX="-39417" custLinFactNeighborY="1381"/>
      <dgm:spPr>
        <a:blipFill>
          <a:blip xmlns:r="http://schemas.openxmlformats.org/officeDocument/2006/relationships" r:embed="rId1">
            <a:extLst>
              <a:ext uri="{28A0092B-C50C-407E-A947-70E740481C1C}">
                <a14:useLocalDpi xmlns:a14="http://schemas.microsoft.com/office/drawing/2010/main" val="0"/>
              </a:ext>
            </a:extLst>
          </a:blip>
          <a:srcRect/>
          <a:stretch>
            <a:fillRect l="-4000" r="-4000"/>
          </a:stretch>
        </a:blipFill>
      </dgm:spPr>
    </dgm:pt>
    <dgm:pt modelId="{B09D05C5-B0B5-48B8-8276-4268774A0438}" type="pres">
      <dgm:prSet presAssocID="{012F433E-44B1-4EEA-8C4E-F5D1C38BBD49}" presName="txShp" presStyleLbl="node1" presStyleIdx="0" presStyleCnt="2" custScaleX="95329" custScaleY="177391" custLinFactNeighborX="7454" custLinFactNeighborY="254">
        <dgm:presLayoutVars>
          <dgm:bulletEnabled val="1"/>
        </dgm:presLayoutVars>
      </dgm:prSet>
      <dgm:spPr/>
      <dgm:t>
        <a:bodyPr/>
        <a:lstStyle/>
        <a:p>
          <a:endParaRPr lang="en-IN"/>
        </a:p>
      </dgm:t>
    </dgm:pt>
    <dgm:pt modelId="{A262AFE9-C847-4BF8-A3E7-5F2C2C824CF8}" type="pres">
      <dgm:prSet presAssocID="{24E9B75A-17F5-430F-9343-669B4A49124E}" presName="spacing" presStyleCnt="0"/>
      <dgm:spPr/>
    </dgm:pt>
    <dgm:pt modelId="{F9FA1C70-FEFD-4A15-8056-5D3DDB17211E}" type="pres">
      <dgm:prSet presAssocID="{5539938D-7D88-4E83-93C0-8714E636A105}" presName="composite" presStyleCnt="0"/>
      <dgm:spPr/>
    </dgm:pt>
    <dgm:pt modelId="{320E47CD-B1E5-4AC1-8D7E-ECA0379A5899}" type="pres">
      <dgm:prSet presAssocID="{5539938D-7D88-4E83-93C0-8714E636A105}" presName="imgShp" presStyleLbl="fgImgPlace1" presStyleIdx="1" presStyleCnt="2" custScaleX="276341" custScaleY="233284" custLinFactNeighborX="-45272" custLinFactNeighborY="1905"/>
      <dgm:spPr>
        <a:blipFill rotWithShape="1">
          <a:blip xmlns:r="http://schemas.openxmlformats.org/officeDocument/2006/relationships" r:embed="rId2"/>
          <a:stretch>
            <a:fillRect/>
          </a:stretch>
        </a:blipFill>
      </dgm:spPr>
      <dgm:t>
        <a:bodyPr/>
        <a:lstStyle/>
        <a:p>
          <a:endParaRPr lang="en-IN"/>
        </a:p>
      </dgm:t>
    </dgm:pt>
    <dgm:pt modelId="{ECB8EE92-4F5A-4EE3-B025-2EA88DED155A}" type="pres">
      <dgm:prSet presAssocID="{5539938D-7D88-4E83-93C0-8714E636A105}" presName="txShp" presStyleLbl="node1" presStyleIdx="1" presStyleCnt="2" custScaleX="87428" custScaleY="186709" custLinFactNeighborX="7649" custLinFactNeighborY="-4479">
        <dgm:presLayoutVars>
          <dgm:bulletEnabled val="1"/>
        </dgm:presLayoutVars>
      </dgm:prSet>
      <dgm:spPr/>
      <dgm:t>
        <a:bodyPr/>
        <a:lstStyle/>
        <a:p>
          <a:endParaRPr lang="en-IN"/>
        </a:p>
      </dgm:t>
    </dgm:pt>
  </dgm:ptLst>
  <dgm:cxnLst>
    <dgm:cxn modelId="{478A5ACB-6670-4483-9E45-AABC4A56DBA3}" srcId="{02062616-B56D-47CF-8BB6-07051A711D5E}" destId="{012F433E-44B1-4EEA-8C4E-F5D1C38BBD49}" srcOrd="0" destOrd="0" parTransId="{BEB56BC8-C2F0-4381-B2E3-213E739AB46B}" sibTransId="{24E9B75A-17F5-430F-9343-669B4A49124E}"/>
    <dgm:cxn modelId="{2AF3F168-103A-4911-9B72-F42A0A3E6CFE}" srcId="{02062616-B56D-47CF-8BB6-07051A711D5E}" destId="{5539938D-7D88-4E83-93C0-8714E636A105}" srcOrd="1" destOrd="0" parTransId="{D08349CE-88F8-46E2-94EC-0E733AA66E83}" sibTransId="{7CB35D00-E9F3-41B1-B2D7-1EC7F5D9F5E2}"/>
    <dgm:cxn modelId="{FDE147F0-8AC8-4AEA-9A80-D5C4975DD610}" type="presOf" srcId="{012F433E-44B1-4EEA-8C4E-F5D1C38BBD49}" destId="{B09D05C5-B0B5-48B8-8276-4268774A0438}" srcOrd="0" destOrd="0" presId="urn:microsoft.com/office/officeart/2005/8/layout/vList3"/>
    <dgm:cxn modelId="{213D1381-6C9B-484F-BB6F-EBE5B08F7EBB}" type="presOf" srcId="{02062616-B56D-47CF-8BB6-07051A711D5E}" destId="{D818DC85-DB4F-4DC0-A3E4-810C937C0111}" srcOrd="0" destOrd="0" presId="urn:microsoft.com/office/officeart/2005/8/layout/vList3"/>
    <dgm:cxn modelId="{C3CA4077-E513-418A-BD45-B5103F77C67E}" type="presOf" srcId="{5539938D-7D88-4E83-93C0-8714E636A105}" destId="{ECB8EE92-4F5A-4EE3-B025-2EA88DED155A}" srcOrd="0" destOrd="0" presId="urn:microsoft.com/office/officeart/2005/8/layout/vList3"/>
    <dgm:cxn modelId="{9C37BF04-BD2C-4524-ABCD-7362F57E05EB}" type="presParOf" srcId="{D818DC85-DB4F-4DC0-A3E4-810C937C0111}" destId="{D4F12ABE-1315-4D2F-9428-442777E597FC}" srcOrd="0" destOrd="0" presId="urn:microsoft.com/office/officeart/2005/8/layout/vList3"/>
    <dgm:cxn modelId="{51F9EBF5-D00F-4A9E-9393-4FE3F2B38AAC}" type="presParOf" srcId="{D4F12ABE-1315-4D2F-9428-442777E597FC}" destId="{47AC8487-7669-4FE9-AEDC-836097B001BB}" srcOrd="0" destOrd="0" presId="urn:microsoft.com/office/officeart/2005/8/layout/vList3"/>
    <dgm:cxn modelId="{282DFF29-7763-4815-A057-FA9DCA8A0F13}" type="presParOf" srcId="{D4F12ABE-1315-4D2F-9428-442777E597FC}" destId="{B09D05C5-B0B5-48B8-8276-4268774A0438}" srcOrd="1" destOrd="0" presId="urn:microsoft.com/office/officeart/2005/8/layout/vList3"/>
    <dgm:cxn modelId="{2535D449-6419-4DF6-8645-12CB005723DB}" type="presParOf" srcId="{D818DC85-DB4F-4DC0-A3E4-810C937C0111}" destId="{A262AFE9-C847-4BF8-A3E7-5F2C2C824CF8}" srcOrd="1" destOrd="0" presId="urn:microsoft.com/office/officeart/2005/8/layout/vList3"/>
    <dgm:cxn modelId="{3DC99AAE-2A60-4BC7-9F3B-1894A30D3660}" type="presParOf" srcId="{D818DC85-DB4F-4DC0-A3E4-810C937C0111}" destId="{F9FA1C70-FEFD-4A15-8056-5D3DDB17211E}" srcOrd="2" destOrd="0" presId="urn:microsoft.com/office/officeart/2005/8/layout/vList3"/>
    <dgm:cxn modelId="{08E091A8-D17C-43EB-9EAE-B0D2C75C35A4}" type="presParOf" srcId="{F9FA1C70-FEFD-4A15-8056-5D3DDB17211E}" destId="{320E47CD-B1E5-4AC1-8D7E-ECA0379A5899}" srcOrd="0" destOrd="0" presId="urn:microsoft.com/office/officeart/2005/8/layout/vList3"/>
    <dgm:cxn modelId="{9DB5A6D5-463C-44BD-B076-22A4BEF2C3DE}" type="presParOf" srcId="{F9FA1C70-FEFD-4A15-8056-5D3DDB17211E}" destId="{ECB8EE92-4F5A-4EE3-B025-2EA88DED155A}" srcOrd="1" destOrd="0" presId="urn:microsoft.com/office/officeart/2005/8/layout/vList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9D05C5-B0B5-48B8-8276-4268774A0438}">
      <dsp:nvSpPr>
        <dsp:cNvPr id="0" name=""/>
        <dsp:cNvSpPr/>
      </dsp:nvSpPr>
      <dsp:spPr>
        <a:xfrm rot="10800000">
          <a:off x="3117280" y="225453"/>
          <a:ext cx="5811703" cy="2582988"/>
        </a:xfrm>
        <a:prstGeom prst="homePlate">
          <a:avLst/>
        </a:prstGeom>
        <a:gradFill rotWithShape="0">
          <a:gsLst>
            <a:gs pos="28000">
              <a:schemeClr val="accent4">
                <a:hueOff val="0"/>
                <a:satOff val="0"/>
                <a:lumOff val="0"/>
                <a:alphaOff val="0"/>
                <a:tint val="18000"/>
                <a:satMod val="120000"/>
                <a:lumMod val="88000"/>
              </a:schemeClr>
            </a:gs>
            <a:gs pos="100000">
              <a:schemeClr val="accent4">
                <a:hueOff val="0"/>
                <a:satOff val="0"/>
                <a:lumOff val="0"/>
                <a:alphaOff val="0"/>
                <a:tint val="40000"/>
                <a:satMod val="100000"/>
                <a:lumMod val="78000"/>
              </a:schemeClr>
            </a:gs>
          </a:gsLst>
          <a:lin ang="5400000" scaled="0"/>
        </a:gradFill>
        <a:ln>
          <a:noFill/>
        </a:ln>
        <a:effectLst>
          <a:outerShdw blurRad="63500" dist="50800" dir="5400000" sx="98000" sy="98000" rotWithShape="0">
            <a:srgbClr val="000000">
              <a:alpha val="2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2099" tIns="91440" rIns="170688" bIns="91440" numCol="1" spcCol="1270" anchor="ctr" anchorCtr="0">
          <a:noAutofit/>
        </a:bodyPr>
        <a:lstStyle/>
        <a:p>
          <a:pPr lvl="0" algn="ctr" defTabSz="1066800">
            <a:lnSpc>
              <a:spcPct val="90000"/>
            </a:lnSpc>
            <a:spcBef>
              <a:spcPct val="0"/>
            </a:spcBef>
            <a:spcAft>
              <a:spcPct val="35000"/>
            </a:spcAft>
          </a:pPr>
          <a:r>
            <a:rPr lang="hi-IN" sz="2400" b="1" u="sng" kern="1200" dirty="0" smtClean="0"/>
            <a:t>शार्क सम्मेलन में भागीदारी</a:t>
          </a:r>
          <a:r>
            <a:rPr lang="hi-IN" sz="2400" kern="1200" dirty="0" smtClean="0"/>
            <a:t>:-</a:t>
          </a:r>
        </a:p>
        <a:p>
          <a:pPr lvl="0" algn="ctr" defTabSz="1066800">
            <a:lnSpc>
              <a:spcPct val="90000"/>
            </a:lnSpc>
            <a:spcBef>
              <a:spcPct val="0"/>
            </a:spcBef>
            <a:spcAft>
              <a:spcPct val="35000"/>
            </a:spcAft>
          </a:pPr>
          <a:r>
            <a:rPr lang="hi-IN" sz="2000" kern="1200" dirty="0" smtClean="0"/>
            <a:t>    विश्वस्तरीय शार्क सम्मेलन में हमारे २ यूथ    ने  सफलतापूर्वक भागीदारी ली और वहां से प्राप्त जानकारी अपने समुदाय में बताई </a:t>
          </a:r>
          <a:r>
            <a:rPr lang="hi-IN" sz="1800" kern="1200" dirty="0" smtClean="0"/>
            <a:t>| </a:t>
          </a:r>
          <a:endParaRPr lang="en-IN" sz="1800" kern="1200" dirty="0"/>
        </a:p>
      </dsp:txBody>
      <dsp:txXfrm rot="10800000">
        <a:off x="3763027" y="225453"/>
        <a:ext cx="5165956" cy="2582988"/>
      </dsp:txXfrm>
    </dsp:sp>
    <dsp:sp modelId="{47AC8487-7669-4FE9-AEDC-836097B001BB}">
      <dsp:nvSpPr>
        <dsp:cNvPr id="0" name=""/>
        <dsp:cNvSpPr/>
      </dsp:nvSpPr>
      <dsp:spPr>
        <a:xfrm>
          <a:off x="119119" y="20463"/>
          <a:ext cx="3654793" cy="302578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4000" r="-4000"/>
          </a:stretch>
        </a:blipFill>
        <a:ln w="9525" cap="flat" cmpd="sng" algn="ctr">
          <a:solidFill>
            <a:schemeClr val="lt1">
              <a:hueOff val="0"/>
              <a:satOff val="0"/>
              <a:lumOff val="0"/>
              <a:alphaOff val="0"/>
            </a:schemeClr>
          </a:solidFill>
          <a:prstDash val="solid"/>
        </a:ln>
        <a:effectLst>
          <a:outerShdw blurRad="63500" dist="50800" dir="5400000" sx="98000" sy="98000" rotWithShape="0">
            <a:srgbClr val="000000">
              <a:alpha val="20000"/>
            </a:srgbClr>
          </a:outerShdw>
        </a:effectLst>
      </dsp:spPr>
      <dsp:style>
        <a:lnRef idx="1">
          <a:scrgbClr r="0" g="0" b="0"/>
        </a:lnRef>
        <a:fillRef idx="1">
          <a:scrgbClr r="0" g="0" b="0"/>
        </a:fillRef>
        <a:effectRef idx="1">
          <a:scrgbClr r="0" g="0" b="0"/>
        </a:effectRef>
        <a:fontRef idx="minor"/>
      </dsp:style>
    </dsp:sp>
    <dsp:sp modelId="{ECB8EE92-4F5A-4EE3-B025-2EA88DED155A}">
      <dsp:nvSpPr>
        <dsp:cNvPr id="0" name=""/>
        <dsp:cNvSpPr/>
      </dsp:nvSpPr>
      <dsp:spPr>
        <a:xfrm rot="10800000">
          <a:off x="3582681" y="3734669"/>
          <a:ext cx="5330021" cy="2718667"/>
        </a:xfrm>
        <a:prstGeom prst="homePlate">
          <a:avLst/>
        </a:prstGeom>
        <a:gradFill rotWithShape="0">
          <a:gsLst>
            <a:gs pos="28000">
              <a:schemeClr val="accent4">
                <a:hueOff val="-8271860"/>
                <a:satOff val="46445"/>
                <a:lumOff val="-2156"/>
                <a:alphaOff val="0"/>
                <a:tint val="18000"/>
                <a:satMod val="120000"/>
                <a:lumMod val="88000"/>
              </a:schemeClr>
            </a:gs>
            <a:gs pos="100000">
              <a:schemeClr val="accent4">
                <a:hueOff val="-8271860"/>
                <a:satOff val="46445"/>
                <a:lumOff val="-2156"/>
                <a:alphaOff val="0"/>
                <a:tint val="40000"/>
                <a:satMod val="100000"/>
                <a:lumMod val="78000"/>
              </a:schemeClr>
            </a:gs>
          </a:gsLst>
          <a:lin ang="5400000" scaled="0"/>
        </a:gradFill>
        <a:ln>
          <a:noFill/>
        </a:ln>
        <a:effectLst>
          <a:outerShdw blurRad="63500" dist="50800" dir="5400000" sx="98000" sy="98000" rotWithShape="0">
            <a:srgbClr val="000000">
              <a:alpha val="2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2099" tIns="106680" rIns="199136" bIns="106680" numCol="1" spcCol="1270" anchor="ctr" anchorCtr="0">
          <a:noAutofit/>
        </a:bodyPr>
        <a:lstStyle/>
        <a:p>
          <a:pPr lvl="0" algn="ctr" defTabSz="1244600">
            <a:lnSpc>
              <a:spcPct val="90000"/>
            </a:lnSpc>
            <a:spcBef>
              <a:spcPct val="0"/>
            </a:spcBef>
            <a:spcAft>
              <a:spcPct val="35000"/>
            </a:spcAft>
          </a:pPr>
          <a:r>
            <a:rPr lang="hi-IN" sz="2800" b="1" u="sng" kern="1200" dirty="0" smtClean="0">
              <a:solidFill>
                <a:srgbClr val="FF0000"/>
              </a:solidFill>
            </a:rPr>
            <a:t>चंडीगढ़ में वर्कशॉप:-</a:t>
          </a:r>
        </a:p>
        <a:p>
          <a:pPr lvl="0" algn="ctr" defTabSz="1244600">
            <a:lnSpc>
              <a:spcPct val="90000"/>
            </a:lnSpc>
            <a:spcBef>
              <a:spcPct val="0"/>
            </a:spcBef>
            <a:spcAft>
              <a:spcPct val="35000"/>
            </a:spcAft>
          </a:pPr>
          <a:r>
            <a:rPr lang="hi-IN" sz="2200" kern="1200" dirty="0" smtClean="0"/>
            <a:t>चंडीगढ़ में हमारे युवाओ ने “TRAINING  OF TRAINERS  ON  YUTH </a:t>
          </a:r>
          <a:r>
            <a:rPr lang="en-GB" sz="2200" kern="1200" dirty="0" smtClean="0"/>
            <a:t>&amp;</a:t>
          </a:r>
          <a:r>
            <a:rPr lang="hi-IN" sz="2200" kern="1200" dirty="0" smtClean="0"/>
            <a:t> PEACEBUILDING WORKSHOP “ में 13 युवाओ की सफलतापूर्वक  भागीदारी |</a:t>
          </a:r>
          <a:endParaRPr lang="en-IN" sz="2200" kern="1200" dirty="0"/>
        </a:p>
      </dsp:txBody>
      <dsp:txXfrm rot="10800000">
        <a:off x="4262348" y="3734669"/>
        <a:ext cx="4650354" cy="2718667"/>
      </dsp:txXfrm>
    </dsp:sp>
    <dsp:sp modelId="{320E47CD-B1E5-4AC1-8D7E-ECA0379A5899}">
      <dsp:nvSpPr>
        <dsp:cNvPr id="0" name=""/>
        <dsp:cNvSpPr/>
      </dsp:nvSpPr>
      <dsp:spPr>
        <a:xfrm>
          <a:off x="62034" y="3461154"/>
          <a:ext cx="4023798" cy="3396845"/>
        </a:xfrm>
        <a:prstGeom prst="ellipse">
          <a:avLst/>
        </a:prstGeom>
        <a:blipFill rotWithShape="1">
          <a:blip xmlns:r="http://schemas.openxmlformats.org/officeDocument/2006/relationships" r:embed="rId2"/>
          <a:stretch>
            <a:fillRect/>
          </a:stretch>
        </a:blipFill>
        <a:ln w="9525" cap="flat" cmpd="sng" algn="ctr">
          <a:solidFill>
            <a:schemeClr val="lt1">
              <a:hueOff val="0"/>
              <a:satOff val="0"/>
              <a:lumOff val="0"/>
              <a:alphaOff val="0"/>
            </a:schemeClr>
          </a:solidFill>
          <a:prstDash val="solid"/>
        </a:ln>
        <a:effectLst>
          <a:outerShdw blurRad="63500" dist="50800" dir="5400000" sx="98000" sy="98000" rotWithShape="0">
            <a:srgbClr val="000000">
              <a:alpha val="20000"/>
            </a:srgbClr>
          </a:outerShdw>
        </a:effectLst>
      </dsp:spPr>
      <dsp:style>
        <a:lnRef idx="1">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453FF2B-390B-409C-8F61-F81F75A21345}" type="datetimeFigureOut">
              <a:rPr lang="en-IN" smtClean="0"/>
              <a:t>03-02-2020</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B08D24-0C19-49CE-846C-F865C02F296A}" type="slidenum">
              <a:rPr lang="en-IN" smtClean="0"/>
              <a:t>‹#›</a:t>
            </a:fld>
            <a:endParaRPr lang="en-IN"/>
          </a:p>
        </p:txBody>
      </p:sp>
    </p:spTree>
    <p:extLst>
      <p:ext uri="{BB962C8B-B14F-4D97-AF65-F5344CB8AC3E}">
        <p14:creationId xmlns:p14="http://schemas.microsoft.com/office/powerpoint/2010/main" val="39570702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6FB08D24-0C19-49CE-846C-F865C02F296A}" type="slidenum">
              <a:rPr lang="en-IN" smtClean="0"/>
              <a:t>1</a:t>
            </a:fld>
            <a:endParaRPr lang="en-IN"/>
          </a:p>
        </p:txBody>
      </p:sp>
    </p:spTree>
    <p:extLst>
      <p:ext uri="{BB962C8B-B14F-4D97-AF65-F5344CB8AC3E}">
        <p14:creationId xmlns:p14="http://schemas.microsoft.com/office/powerpoint/2010/main" val="1782008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6FB08D24-0C19-49CE-846C-F865C02F296A}" type="slidenum">
              <a:rPr lang="en-IN" smtClean="0"/>
              <a:t>10</a:t>
            </a:fld>
            <a:endParaRPr lang="en-IN"/>
          </a:p>
        </p:txBody>
      </p:sp>
    </p:spTree>
    <p:extLst>
      <p:ext uri="{BB962C8B-B14F-4D97-AF65-F5344CB8AC3E}">
        <p14:creationId xmlns:p14="http://schemas.microsoft.com/office/powerpoint/2010/main" val="418855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smtClean="0"/>
          </a:p>
          <a:p>
            <a:endParaRPr lang="en-IN" dirty="0" smtClean="0"/>
          </a:p>
          <a:p>
            <a:endParaRPr lang="en-IN" dirty="0"/>
          </a:p>
        </p:txBody>
      </p:sp>
      <p:sp>
        <p:nvSpPr>
          <p:cNvPr id="4" name="Slide Number Placeholder 3"/>
          <p:cNvSpPr>
            <a:spLocks noGrp="1"/>
          </p:cNvSpPr>
          <p:nvPr>
            <p:ph type="sldNum" sz="quarter" idx="10"/>
          </p:nvPr>
        </p:nvSpPr>
        <p:spPr/>
        <p:txBody>
          <a:bodyPr/>
          <a:lstStyle/>
          <a:p>
            <a:fld id="{6FB08D24-0C19-49CE-846C-F865C02F296A}" type="slidenum">
              <a:rPr lang="en-IN" smtClean="0"/>
              <a:t>21</a:t>
            </a:fld>
            <a:endParaRPr lang="en-IN"/>
          </a:p>
        </p:txBody>
      </p:sp>
    </p:spTree>
    <p:extLst>
      <p:ext uri="{BB962C8B-B14F-4D97-AF65-F5344CB8AC3E}">
        <p14:creationId xmlns:p14="http://schemas.microsoft.com/office/powerpoint/2010/main" val="3599972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IN" dirty="0"/>
          </a:p>
        </p:txBody>
      </p:sp>
      <p:sp>
        <p:nvSpPr>
          <p:cNvPr id="4" name="Slide Number Placeholder 3"/>
          <p:cNvSpPr>
            <a:spLocks noGrp="1"/>
          </p:cNvSpPr>
          <p:nvPr>
            <p:ph type="sldNum" sz="quarter" idx="10"/>
          </p:nvPr>
        </p:nvSpPr>
        <p:spPr/>
        <p:txBody>
          <a:bodyPr/>
          <a:lstStyle/>
          <a:p>
            <a:fld id="{6FB08D24-0C19-49CE-846C-F865C02F296A}" type="slidenum">
              <a:rPr lang="en-IN" smtClean="0"/>
              <a:t>22</a:t>
            </a:fld>
            <a:endParaRPr lang="en-IN"/>
          </a:p>
        </p:txBody>
      </p:sp>
    </p:spTree>
    <p:extLst>
      <p:ext uri="{BB962C8B-B14F-4D97-AF65-F5344CB8AC3E}">
        <p14:creationId xmlns:p14="http://schemas.microsoft.com/office/powerpoint/2010/main" val="142608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smtClean="0"/>
          </a:p>
        </p:txBody>
      </p:sp>
      <p:sp>
        <p:nvSpPr>
          <p:cNvPr id="4" name="Slide Number Placeholder 3"/>
          <p:cNvSpPr>
            <a:spLocks noGrp="1"/>
          </p:cNvSpPr>
          <p:nvPr>
            <p:ph type="sldNum" sz="quarter" idx="10"/>
          </p:nvPr>
        </p:nvSpPr>
        <p:spPr/>
        <p:txBody>
          <a:bodyPr/>
          <a:lstStyle/>
          <a:p>
            <a:fld id="{6FB08D24-0C19-49CE-846C-F865C02F296A}" type="slidenum">
              <a:rPr lang="en-IN" smtClean="0"/>
              <a:t>24</a:t>
            </a:fld>
            <a:endParaRPr lang="en-IN"/>
          </a:p>
        </p:txBody>
      </p:sp>
    </p:spTree>
    <p:extLst>
      <p:ext uri="{BB962C8B-B14F-4D97-AF65-F5344CB8AC3E}">
        <p14:creationId xmlns:p14="http://schemas.microsoft.com/office/powerpoint/2010/main" val="3362500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32D52F2-7284-4EEC-82E1-1012B1257466}" type="datetimeFigureOut">
              <a:rPr lang="en-IN" smtClean="0"/>
              <a:t>03-02-2020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283BA68D-6827-44BB-96D9-B4BC46CB4425}" type="slidenum">
              <a:rPr lang="en-IN" smtClean="0"/>
              <a:t>‹#›</a:t>
            </a:fld>
            <a:endParaRPr lang="en-IN"/>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2D52F2-7284-4EEC-82E1-1012B1257466}" type="datetimeFigureOut">
              <a:rPr lang="en-IN" smtClean="0"/>
              <a:t>03-02-2020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283BA68D-6827-44BB-96D9-B4BC46CB4425}" type="slidenum">
              <a:rPr lang="en-IN" smtClean="0"/>
              <a:t>‹#›</a:t>
            </a:fld>
            <a:endParaRPr lang="en-IN"/>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32D52F2-7284-4EEC-82E1-1012B1257466}" type="datetimeFigureOut">
              <a:rPr lang="en-IN" smtClean="0"/>
              <a:t>03-02-2020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283BA68D-6827-44BB-96D9-B4BC46CB4425}" type="slidenum">
              <a:rPr lang="en-IN" smtClean="0"/>
              <a:t>‹#›</a:t>
            </a:fld>
            <a:endParaRPr lang="en-IN"/>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32D52F2-7284-4EEC-82E1-1012B1257466}" type="datetimeFigureOut">
              <a:rPr lang="en-IN" smtClean="0"/>
              <a:t>03-02-2020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283BA68D-6827-44BB-96D9-B4BC46CB4425}" type="slidenum">
              <a:rPr lang="en-IN" smtClean="0"/>
              <a:t>‹#›</a:t>
            </a:fld>
            <a:endParaRPr lang="en-IN"/>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32D52F2-7284-4EEC-82E1-1012B1257466}" type="datetimeFigureOut">
              <a:rPr lang="en-IN" smtClean="0"/>
              <a:t>03-02-2020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283BA68D-6827-44BB-96D9-B4BC46CB4425}" type="slidenum">
              <a:rPr lang="en-IN" smtClean="0"/>
              <a:t>‹#›</a:t>
            </a:fld>
            <a:endParaRPr lang="en-IN"/>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32D52F2-7284-4EEC-82E1-1012B1257466}" type="datetimeFigureOut">
              <a:rPr lang="en-IN" smtClean="0"/>
              <a:t>03-02-2020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283BA68D-6827-44BB-96D9-B4BC46CB4425}" type="slidenum">
              <a:rPr lang="en-IN" smtClean="0"/>
              <a:t>‹#›</a:t>
            </a:fld>
            <a:endParaRPr lang="en-IN"/>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smtClean="0"/>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32D52F2-7284-4EEC-82E1-1012B1257466}" type="datetimeFigureOut">
              <a:rPr lang="en-IN" smtClean="0"/>
              <a:t>03-02-2020</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283BA68D-6827-44BB-96D9-B4BC46CB4425}" type="slidenum">
              <a:rPr lang="en-IN" smtClean="0"/>
              <a:t>‹#›</a:t>
            </a:fld>
            <a:endParaRPr lang="en-IN"/>
          </a:p>
        </p:txBody>
      </p:sp>
      <p:sp>
        <p:nvSpPr>
          <p:cNvPr id="10" name="Title 9"/>
          <p:cNvSpPr>
            <a:spLocks noGrp="1"/>
          </p:cNvSpPr>
          <p:nvPr>
            <p:ph type="title"/>
          </p:nvPr>
        </p:nvSpPr>
        <p:spPr/>
        <p:txBody>
          <a:body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32D52F2-7284-4EEC-82E1-1012B1257466}" type="datetimeFigureOut">
              <a:rPr lang="en-IN" smtClean="0"/>
              <a:t>03-02-2020</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283BA68D-6827-44BB-96D9-B4BC46CB4425}" type="slidenum">
              <a:rPr lang="en-IN" smtClean="0"/>
              <a:t>‹#›</a:t>
            </a:fld>
            <a:endParaRPr lang="en-IN"/>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2D52F2-7284-4EEC-82E1-1012B1257466}" type="datetimeFigureOut">
              <a:rPr lang="en-IN" smtClean="0"/>
              <a:t>03-02-2020</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283BA68D-6827-44BB-96D9-B4BC46CB4425}" type="slidenum">
              <a:rPr lang="en-IN" smtClean="0"/>
              <a:t>‹#›</a:t>
            </a:fld>
            <a:endParaRPr lang="en-IN"/>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2D52F2-7284-4EEC-82E1-1012B1257466}" type="datetimeFigureOut">
              <a:rPr lang="en-IN" smtClean="0"/>
              <a:t>03-02-2020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283BA68D-6827-44BB-96D9-B4BC46CB4425}" type="slidenum">
              <a:rPr lang="en-IN" smtClean="0"/>
              <a:t>‹#›</a:t>
            </a:fld>
            <a:endParaRPr lang="en-IN"/>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2D52F2-7284-4EEC-82E1-1012B1257466}" type="datetimeFigureOut">
              <a:rPr lang="en-IN" smtClean="0"/>
              <a:t>03-02-2020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283BA68D-6827-44BB-96D9-B4BC46CB4425}" type="slidenum">
              <a:rPr lang="en-IN" smtClean="0"/>
              <a:t>‹#›</a:t>
            </a:fld>
            <a:endParaRPr lang="en-IN"/>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132D52F2-7284-4EEC-82E1-1012B1257466}" type="datetimeFigureOut">
              <a:rPr lang="en-IN" smtClean="0"/>
              <a:t>03-02-2020</a:t>
            </a:fld>
            <a:endParaRPr lang="en-IN"/>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IN"/>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283BA68D-6827-44BB-96D9-B4BC46CB4425}" type="slidenum">
              <a:rPr lang="en-IN" smtClean="0"/>
              <a:t>‹#›</a:t>
            </a:fld>
            <a:endParaRPr lang="en-IN"/>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2.jpeg"/><Relationship Id="rId4" Type="http://schemas.openxmlformats.org/officeDocument/2006/relationships/image" Target="../media/image5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576" y="260648"/>
            <a:ext cx="7272808" cy="1512167"/>
          </a:xfrm>
          <a:solidFill>
            <a:schemeClr val="accent1">
              <a:lumMod val="40000"/>
              <a:lumOff val="60000"/>
            </a:schemeClr>
          </a:solidFill>
        </p:spPr>
        <p:txBody>
          <a:bodyPr/>
          <a:lstStyle/>
          <a:p>
            <a:pPr marL="182880" indent="0" algn="ctr">
              <a:buNone/>
            </a:pPr>
            <a:r>
              <a:rPr lang="en-US" dirty="0">
                <a:effectLst/>
              </a:rPr>
              <a:t>4B </a:t>
            </a:r>
            <a:r>
              <a:rPr lang="en-US" dirty="0" smtClean="0">
                <a:effectLst/>
              </a:rPr>
              <a:t>FOUNDATION</a:t>
            </a:r>
            <a:br>
              <a:rPr lang="en-US" dirty="0" smtClean="0">
                <a:effectLst/>
              </a:rPr>
            </a:br>
            <a:r>
              <a:rPr lang="hi-IN" sz="2800" dirty="0"/>
              <a:t>बचपन   बचाव   बढ़ना   बातचीत</a:t>
            </a:r>
            <a:r>
              <a:rPr lang="en-IN" dirty="0"/>
              <a:t/>
            </a:r>
            <a:br>
              <a:rPr lang="en-IN" dirty="0"/>
            </a:br>
            <a:r>
              <a:rPr lang="en-IN" dirty="0">
                <a:effectLst/>
              </a:rPr>
              <a:t/>
            </a:r>
            <a:br>
              <a:rPr lang="en-IN" dirty="0">
                <a:effectLst/>
              </a:rPr>
            </a:br>
            <a:endParaRPr lang="en-IN" dirty="0"/>
          </a:p>
        </p:txBody>
      </p:sp>
      <p:sp>
        <p:nvSpPr>
          <p:cNvPr id="4" name="TextBox 3"/>
          <p:cNvSpPr txBox="1"/>
          <p:nvPr/>
        </p:nvSpPr>
        <p:spPr>
          <a:xfrm>
            <a:off x="5659760" y="4887744"/>
            <a:ext cx="3456384" cy="1908215"/>
          </a:xfrm>
          <a:prstGeom prst="rect">
            <a:avLst/>
          </a:prstGeom>
          <a:noFill/>
        </p:spPr>
        <p:txBody>
          <a:bodyPr wrap="square" rtlCol="0">
            <a:spAutoFit/>
          </a:bodyPr>
          <a:lstStyle/>
          <a:p>
            <a:r>
              <a:rPr lang="hi-IN" sz="2800" dirty="0" smtClean="0"/>
              <a:t>संस्था संचालक:</a:t>
            </a:r>
          </a:p>
          <a:p>
            <a:pPr algn="r"/>
            <a:r>
              <a:rPr lang="hi-IN" dirty="0"/>
              <a:t>	</a:t>
            </a:r>
            <a:r>
              <a:rPr lang="hi-IN" sz="2400" b="1" dirty="0" smtClean="0">
                <a:solidFill>
                  <a:schemeClr val="accent6">
                    <a:lumMod val="50000"/>
                  </a:schemeClr>
                </a:solidFill>
              </a:rPr>
              <a:t>सुनीता चौहान</a:t>
            </a:r>
          </a:p>
          <a:p>
            <a:pPr algn="r"/>
            <a:endParaRPr lang="hi-IN" sz="2400" b="1" dirty="0" smtClean="0">
              <a:solidFill>
                <a:schemeClr val="accent6">
                  <a:lumMod val="50000"/>
                </a:schemeClr>
              </a:solidFill>
            </a:endParaRPr>
          </a:p>
          <a:p>
            <a:pPr algn="r"/>
            <a:endParaRPr lang="hi-IN" sz="2400" b="1" dirty="0" smtClean="0">
              <a:solidFill>
                <a:schemeClr val="accent6">
                  <a:lumMod val="50000"/>
                </a:schemeClr>
              </a:solidFill>
            </a:endParaRPr>
          </a:p>
          <a:p>
            <a:endParaRPr lang="en-IN" dirty="0"/>
          </a:p>
        </p:txBody>
      </p:sp>
      <p:sp>
        <p:nvSpPr>
          <p:cNvPr id="6" name="TextBox 5"/>
          <p:cNvSpPr txBox="1"/>
          <p:nvPr/>
        </p:nvSpPr>
        <p:spPr>
          <a:xfrm>
            <a:off x="179512" y="5013176"/>
            <a:ext cx="4608512" cy="1692771"/>
          </a:xfrm>
          <a:prstGeom prst="rect">
            <a:avLst/>
          </a:prstGeom>
          <a:noFill/>
        </p:spPr>
        <p:txBody>
          <a:bodyPr wrap="square" rtlCol="0">
            <a:spAutoFit/>
          </a:bodyPr>
          <a:lstStyle/>
          <a:p>
            <a:r>
              <a:rPr lang="hi-IN" b="1" dirty="0" smtClean="0">
                <a:solidFill>
                  <a:srgbClr val="7030A0"/>
                </a:solidFill>
              </a:rPr>
              <a:t> </a:t>
            </a:r>
            <a:r>
              <a:rPr lang="hi-IN" sz="2400" b="1" dirty="0" smtClean="0">
                <a:solidFill>
                  <a:srgbClr val="7030A0"/>
                </a:solidFill>
              </a:rPr>
              <a:t>पता:- </a:t>
            </a:r>
          </a:p>
          <a:p>
            <a:r>
              <a:rPr lang="en-IN" sz="2000" b="1" dirty="0" smtClean="0">
                <a:solidFill>
                  <a:srgbClr val="7030A0"/>
                </a:solidFill>
              </a:rPr>
              <a:t>B-221 </a:t>
            </a:r>
            <a:r>
              <a:rPr lang="en-IN" sz="2000" b="1" dirty="0">
                <a:solidFill>
                  <a:srgbClr val="7030A0"/>
                </a:solidFill>
              </a:rPr>
              <a:t>KUSUMPUR VILLAGE VASANT VIHAR NEW DELHI-110057</a:t>
            </a:r>
          </a:p>
          <a:p>
            <a:r>
              <a:rPr lang="en-IN" sz="2000" b="1" dirty="0">
                <a:solidFill>
                  <a:srgbClr val="7030A0"/>
                </a:solidFill>
              </a:rPr>
              <a:t>CONTACT </a:t>
            </a:r>
            <a:r>
              <a:rPr lang="en-IN" sz="2000" b="1" dirty="0" smtClean="0">
                <a:solidFill>
                  <a:srgbClr val="7030A0"/>
                </a:solidFill>
              </a:rPr>
              <a:t>NO-9971883831</a:t>
            </a:r>
            <a:endParaRPr lang="hi-IN" sz="2000" b="1" dirty="0" smtClean="0">
              <a:solidFill>
                <a:srgbClr val="7030A0"/>
              </a:solidFill>
            </a:endParaRPr>
          </a:p>
          <a:p>
            <a:r>
              <a:rPr lang="en-IN" sz="2000" b="1" dirty="0" smtClean="0">
                <a:solidFill>
                  <a:srgbClr val="7030A0"/>
                </a:solidFill>
              </a:rPr>
              <a:t> </a:t>
            </a:r>
            <a:r>
              <a:rPr lang="en-IN" sz="2000" b="1" dirty="0">
                <a:solidFill>
                  <a:srgbClr val="7030A0"/>
                </a:solidFill>
              </a:rPr>
              <a:t>Email ID: 4bfoundation@gmail.com</a:t>
            </a:r>
          </a:p>
        </p:txBody>
      </p:sp>
      <p:pic>
        <p:nvPicPr>
          <p:cNvPr id="1026" name="Picture 2" descr="C:\Users\PRYANKA\Desktop\banner logo\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7342" y="2060848"/>
            <a:ext cx="2842770" cy="2808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00743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C:\Users\PRYANKA\Desktop\New folder\IMG-20160904-WA0012.jpg"/>
          <p:cNvPicPr>
            <a:picLocks noChangeAspect="1" noChangeArrowheads="1"/>
          </p:cNvPicPr>
          <p:nvPr/>
        </p:nvPicPr>
        <p:blipFill rotWithShape="1">
          <a:blip r:embed="rId3">
            <a:extLst>
              <a:ext uri="{28A0092B-C50C-407E-A947-70E740481C1C}">
                <a14:useLocalDpi xmlns:a14="http://schemas.microsoft.com/office/drawing/2010/main" val="0"/>
              </a:ext>
            </a:extLst>
          </a:blip>
          <a:srcRect l="7258" t="20370" r="18445" b="13259"/>
          <a:stretch/>
        </p:blipFill>
        <p:spPr bwMode="auto">
          <a:xfrm>
            <a:off x="107504" y="3645024"/>
            <a:ext cx="4514055" cy="302433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Users\PRYANKA\Desktop\New folder\IMG-20160904-WA0011.jpg"/>
          <p:cNvPicPr>
            <a:picLocks noChangeAspect="1" noChangeArrowheads="1"/>
          </p:cNvPicPr>
          <p:nvPr/>
        </p:nvPicPr>
        <p:blipFill rotWithShape="1">
          <a:blip r:embed="rId4">
            <a:extLst>
              <a:ext uri="{28A0092B-C50C-407E-A947-70E740481C1C}">
                <a14:useLocalDpi xmlns:a14="http://schemas.microsoft.com/office/drawing/2010/main" val="0"/>
              </a:ext>
            </a:extLst>
          </a:blip>
          <a:srcRect l="5333" t="15776" r="2853" b="14969"/>
          <a:stretch/>
        </p:blipFill>
        <p:spPr bwMode="auto">
          <a:xfrm>
            <a:off x="107504" y="460296"/>
            <a:ext cx="5400600" cy="287180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940152" y="460296"/>
            <a:ext cx="2592288" cy="523220"/>
          </a:xfrm>
          <a:prstGeom prst="rect">
            <a:avLst/>
          </a:prstGeom>
          <a:solidFill>
            <a:srgbClr val="00FF00"/>
          </a:solidFill>
        </p:spPr>
        <p:txBody>
          <a:bodyPr wrap="square" rtlCol="0">
            <a:spAutoFit/>
          </a:bodyPr>
          <a:lstStyle/>
          <a:p>
            <a:pPr algn="ctr"/>
            <a:r>
              <a:rPr lang="en-GB" sz="2800" b="1" dirty="0" smtClean="0">
                <a:solidFill>
                  <a:schemeClr val="bg2">
                    <a:lumMod val="25000"/>
                  </a:schemeClr>
                </a:solidFill>
              </a:rPr>
              <a:t>RALLY </a:t>
            </a:r>
            <a:r>
              <a:rPr lang="hi-IN" sz="2800" b="1" dirty="0" smtClean="0">
                <a:solidFill>
                  <a:schemeClr val="bg2">
                    <a:lumMod val="25000"/>
                  </a:schemeClr>
                </a:solidFill>
              </a:rPr>
              <a:t> </a:t>
            </a:r>
            <a:endParaRPr lang="en-IN" sz="2800" b="1" dirty="0">
              <a:solidFill>
                <a:schemeClr val="bg2">
                  <a:lumMod val="25000"/>
                </a:schemeClr>
              </a:solidFill>
            </a:endParaRPr>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4616" y="2276872"/>
            <a:ext cx="3491880" cy="4392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40947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8024" y="548680"/>
            <a:ext cx="3672408" cy="1077218"/>
          </a:xfrm>
          <a:prstGeom prst="rect">
            <a:avLst/>
          </a:prstGeom>
          <a:solidFill>
            <a:schemeClr val="bg2">
              <a:lumMod val="75000"/>
            </a:schemeClr>
          </a:solidFill>
        </p:spPr>
        <p:txBody>
          <a:bodyPr wrap="square" rtlCol="0">
            <a:spAutoFit/>
          </a:bodyPr>
          <a:lstStyle/>
          <a:p>
            <a:r>
              <a:rPr lang="hi-IN" sz="3200" b="1" dirty="0" smtClean="0"/>
              <a:t>PMKVY </a:t>
            </a:r>
            <a:r>
              <a:rPr lang="en-GB" sz="3200" b="1" dirty="0" smtClean="0"/>
              <a:t>&amp; BI TRAINING </a:t>
            </a:r>
            <a:endParaRPr lang="en-IN" sz="3200" b="1" dirty="0"/>
          </a:p>
        </p:txBody>
      </p:sp>
      <p:pic>
        <p:nvPicPr>
          <p:cNvPr id="8194" name="Picture 2" descr="C:\Users\PRYANKA\Desktop\New folder\IMG_0237_1473012942549.jpg"/>
          <p:cNvPicPr>
            <a:picLocks noChangeAspect="1" noChangeArrowheads="1"/>
          </p:cNvPicPr>
          <p:nvPr/>
        </p:nvPicPr>
        <p:blipFill rotWithShape="1">
          <a:blip r:embed="rId2">
            <a:extLst>
              <a:ext uri="{28A0092B-C50C-407E-A947-70E740481C1C}">
                <a14:useLocalDpi xmlns:a14="http://schemas.microsoft.com/office/drawing/2010/main" val="0"/>
              </a:ext>
            </a:extLst>
          </a:blip>
          <a:srcRect l="6207" r="5880" b="20075"/>
          <a:stretch/>
        </p:blipFill>
        <p:spPr bwMode="auto">
          <a:xfrm>
            <a:off x="4143319" y="188640"/>
            <a:ext cx="4752309" cy="3240360"/>
          </a:xfrm>
          <a:prstGeom prst="rect">
            <a:avLst/>
          </a:prstGeom>
          <a:noFill/>
          <a:extLst>
            <a:ext uri="{909E8E84-426E-40DD-AFC4-6F175D3DCCD1}">
              <a14:hiddenFill xmlns:a14="http://schemas.microsoft.com/office/drawing/2010/main">
                <a:solidFill>
                  <a:srgbClr val="FFFFFF"/>
                </a:solidFill>
              </a14:hiddenFill>
            </a:ext>
          </a:extLst>
        </p:spPr>
      </p:pic>
      <p:sp>
        <p:nvSpPr>
          <p:cNvPr id="8" name="Bent Arrow 7"/>
          <p:cNvSpPr/>
          <p:nvPr/>
        </p:nvSpPr>
        <p:spPr>
          <a:xfrm flipV="1">
            <a:off x="2214228" y="1628800"/>
            <a:ext cx="1637692" cy="72008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9" name="TextBox 8"/>
          <p:cNvSpPr txBox="1"/>
          <p:nvPr/>
        </p:nvSpPr>
        <p:spPr>
          <a:xfrm>
            <a:off x="5652120" y="3647926"/>
            <a:ext cx="2592288" cy="1569660"/>
          </a:xfrm>
          <a:prstGeom prst="rect">
            <a:avLst/>
          </a:prstGeom>
          <a:solidFill>
            <a:schemeClr val="accent3">
              <a:lumMod val="60000"/>
              <a:lumOff val="40000"/>
            </a:schemeClr>
          </a:solidFill>
        </p:spPr>
        <p:txBody>
          <a:bodyPr wrap="square" rtlCol="0">
            <a:spAutoFit/>
          </a:bodyPr>
          <a:lstStyle/>
          <a:p>
            <a:r>
              <a:rPr lang="hi-IN" sz="3200" b="1" dirty="0" smtClean="0">
                <a:solidFill>
                  <a:schemeClr val="accent6"/>
                </a:solidFill>
              </a:rPr>
              <a:t>EWS </a:t>
            </a:r>
            <a:r>
              <a:rPr lang="en-GB" sz="3200" b="1" dirty="0">
                <a:solidFill>
                  <a:schemeClr val="accent6"/>
                </a:solidFill>
              </a:rPr>
              <a:t> </a:t>
            </a:r>
            <a:r>
              <a:rPr lang="en-GB" sz="3200" b="1" dirty="0" smtClean="0">
                <a:solidFill>
                  <a:schemeClr val="accent6"/>
                </a:solidFill>
              </a:rPr>
              <a:t>ADDMISSION CAMP </a:t>
            </a:r>
            <a:endParaRPr lang="en-IN" sz="3200" b="1" dirty="0">
              <a:solidFill>
                <a:schemeClr val="accent6"/>
              </a:solidFill>
            </a:endParaRPr>
          </a:p>
        </p:txBody>
      </p:sp>
      <p:pic>
        <p:nvPicPr>
          <p:cNvPr id="8195" name="Picture 3" descr="C:\Users\PRYANKA\Desktop\New folder\IMG-20160904-WA0021.jpg"/>
          <p:cNvPicPr>
            <a:picLocks noChangeAspect="1" noChangeArrowheads="1"/>
          </p:cNvPicPr>
          <p:nvPr/>
        </p:nvPicPr>
        <p:blipFill rotWithShape="1">
          <a:blip r:embed="rId3">
            <a:extLst>
              <a:ext uri="{28A0092B-C50C-407E-A947-70E740481C1C}">
                <a14:useLocalDpi xmlns:a14="http://schemas.microsoft.com/office/drawing/2010/main" val="0"/>
              </a:ext>
            </a:extLst>
          </a:blip>
          <a:srcRect l="20992" t="30500"/>
          <a:stretch/>
        </p:blipFill>
        <p:spPr bwMode="auto">
          <a:xfrm>
            <a:off x="198381" y="3501008"/>
            <a:ext cx="4877675" cy="3218013"/>
          </a:xfrm>
          <a:prstGeom prst="rect">
            <a:avLst/>
          </a:prstGeom>
          <a:noFill/>
          <a:extLst>
            <a:ext uri="{909E8E84-426E-40DD-AFC4-6F175D3DCCD1}">
              <a14:hiddenFill xmlns:a14="http://schemas.microsoft.com/office/drawing/2010/main">
                <a:solidFill>
                  <a:srgbClr val="FFFFFF"/>
                </a:solidFill>
              </a14:hiddenFill>
            </a:ext>
          </a:extLst>
        </p:spPr>
      </p:pic>
      <p:sp>
        <p:nvSpPr>
          <p:cNvPr id="13" name="Bent Arrow 12"/>
          <p:cNvSpPr/>
          <p:nvPr/>
        </p:nvSpPr>
        <p:spPr>
          <a:xfrm flipH="1" flipV="1">
            <a:off x="5076056" y="5217586"/>
            <a:ext cx="1584176" cy="72008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Tree>
    <p:extLst>
      <p:ext uri="{BB962C8B-B14F-4D97-AF65-F5344CB8AC3E}">
        <p14:creationId xmlns:p14="http://schemas.microsoft.com/office/powerpoint/2010/main" val="2861755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9632" y="332656"/>
            <a:ext cx="6912768" cy="646331"/>
          </a:xfrm>
          <a:prstGeom prst="rect">
            <a:avLst/>
          </a:prstGeom>
          <a:noFill/>
        </p:spPr>
        <p:txBody>
          <a:bodyPr wrap="square" rtlCol="0">
            <a:spAutoFit/>
          </a:bodyPr>
          <a:lstStyle/>
          <a:p>
            <a:r>
              <a:rPr lang="hi-IN" sz="3600" b="1" u="sng" dirty="0" smtClean="0"/>
              <a:t> समय समय पर </a:t>
            </a:r>
            <a:r>
              <a:rPr lang="hi-IN" sz="3600" b="1" u="sng" dirty="0" smtClean="0">
                <a:solidFill>
                  <a:srgbClr val="FF0000"/>
                </a:solidFill>
              </a:rPr>
              <a:t>कम्युनिटी मीटिंग </a:t>
            </a:r>
            <a:endParaRPr lang="en-IN" sz="3600" b="1" u="sng" dirty="0">
              <a:solidFill>
                <a:srgbClr val="FF0000"/>
              </a:solidFill>
            </a:endParaRPr>
          </a:p>
        </p:txBody>
      </p:sp>
      <p:pic>
        <p:nvPicPr>
          <p:cNvPr id="9218" name="Picture 2" descr="C:\Users\PRYANKA\Desktop\New folder\20160608_151852_147301359987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 t="21097" r="13225"/>
          <a:stretch/>
        </p:blipFill>
        <p:spPr bwMode="auto">
          <a:xfrm>
            <a:off x="35496" y="980729"/>
            <a:ext cx="4147346" cy="261975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Users\PRYANKA\Desktop\New folder\IMG-20160904-WA0004.jpg"/>
          <p:cNvPicPr>
            <a:picLocks noChangeAspect="1" noChangeArrowheads="1"/>
          </p:cNvPicPr>
          <p:nvPr/>
        </p:nvPicPr>
        <p:blipFill rotWithShape="1">
          <a:blip r:embed="rId3">
            <a:extLst>
              <a:ext uri="{28A0092B-C50C-407E-A947-70E740481C1C}">
                <a14:useLocalDpi xmlns:a14="http://schemas.microsoft.com/office/drawing/2010/main" val="0"/>
              </a:ext>
            </a:extLst>
          </a:blip>
          <a:srcRect l="7111" t="29557" r="6444" b="4666"/>
          <a:stretch/>
        </p:blipFill>
        <p:spPr bwMode="auto">
          <a:xfrm>
            <a:off x="4716016" y="1124744"/>
            <a:ext cx="4338114" cy="247573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Image may contain: 4 people, people on stage, people standing and chil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0814" y="3717032"/>
            <a:ext cx="3959138" cy="296935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may contain: one or more people, people standing and indo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016" y="3717032"/>
            <a:ext cx="4239046" cy="3047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40821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PRYANKA\Desktop\New folder\IMG-20160904-WA0019.jpg"/>
          <p:cNvPicPr>
            <a:picLocks noChangeAspect="1" noChangeArrowheads="1"/>
          </p:cNvPicPr>
          <p:nvPr/>
        </p:nvPicPr>
        <p:blipFill rotWithShape="1">
          <a:blip r:embed="rId2">
            <a:extLst>
              <a:ext uri="{28A0092B-C50C-407E-A947-70E740481C1C}">
                <a14:useLocalDpi xmlns:a14="http://schemas.microsoft.com/office/drawing/2010/main" val="0"/>
              </a:ext>
            </a:extLst>
          </a:blip>
          <a:srcRect l="3754" t="13639"/>
          <a:stretch/>
        </p:blipFill>
        <p:spPr bwMode="auto">
          <a:xfrm>
            <a:off x="175390" y="44624"/>
            <a:ext cx="4828658" cy="324953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580112" y="1124744"/>
            <a:ext cx="2880320" cy="830997"/>
          </a:xfrm>
          <a:prstGeom prst="rect">
            <a:avLst/>
          </a:prstGeom>
          <a:solidFill>
            <a:schemeClr val="accent3">
              <a:lumMod val="60000"/>
              <a:lumOff val="40000"/>
            </a:schemeClr>
          </a:solidFill>
        </p:spPr>
        <p:txBody>
          <a:bodyPr wrap="square" rtlCol="0">
            <a:spAutoFit/>
          </a:bodyPr>
          <a:lstStyle/>
          <a:p>
            <a:r>
              <a:rPr lang="hi-IN" sz="2400" b="1" dirty="0" smtClean="0">
                <a:solidFill>
                  <a:schemeClr val="bg2">
                    <a:lumMod val="25000"/>
                  </a:schemeClr>
                </a:solidFill>
              </a:rPr>
              <a:t>ऊना केस को लेकर ndtv(news) में चर्चा  </a:t>
            </a:r>
            <a:endParaRPr lang="en-IN" sz="2400" b="1" dirty="0">
              <a:solidFill>
                <a:schemeClr val="bg2">
                  <a:lumMod val="25000"/>
                </a:schemeClr>
              </a:solidFill>
            </a:endParaRPr>
          </a:p>
        </p:txBody>
      </p:sp>
      <p:pic>
        <p:nvPicPr>
          <p:cNvPr id="14339" name="Picture 3" descr="C:\Users\PRYANKA\Desktop\New folder\IMG-20160904-WA00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3537012"/>
            <a:ext cx="4176464" cy="3132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6387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47664" y="170637"/>
            <a:ext cx="7416824" cy="954107"/>
          </a:xfrm>
          <a:prstGeom prst="rect">
            <a:avLst/>
          </a:prstGeom>
          <a:noFill/>
        </p:spPr>
        <p:txBody>
          <a:bodyPr wrap="square" rtlCol="0">
            <a:spAutoFit/>
          </a:bodyPr>
          <a:lstStyle/>
          <a:p>
            <a:r>
              <a:rPr lang="hi-IN" sz="2800" b="1" dirty="0" smtClean="0">
                <a:solidFill>
                  <a:srgbClr val="7030A0"/>
                </a:solidFill>
              </a:rPr>
              <a:t>CSEI,अन्य और अन्तर्राष्ट्रीय संस्थायो (स्कुलो) आदि द्वारा समय समय पर विजिट </a:t>
            </a:r>
            <a:endParaRPr lang="en-IN" sz="2800" b="1" dirty="0">
              <a:solidFill>
                <a:srgbClr val="7030A0"/>
              </a:solidFill>
            </a:endParaRPr>
          </a:p>
        </p:txBody>
      </p:sp>
      <p:pic>
        <p:nvPicPr>
          <p:cNvPr id="10243" name="Picture 3" descr="C:\Users\PRYANKA\Desktop\New folder\20160720_132227_1473013599031.jpg"/>
          <p:cNvPicPr>
            <a:picLocks noChangeAspect="1" noChangeArrowheads="1"/>
          </p:cNvPicPr>
          <p:nvPr/>
        </p:nvPicPr>
        <p:blipFill rotWithShape="1">
          <a:blip r:embed="rId2">
            <a:extLst>
              <a:ext uri="{28A0092B-C50C-407E-A947-70E740481C1C}">
                <a14:useLocalDpi xmlns:a14="http://schemas.microsoft.com/office/drawing/2010/main" val="0"/>
              </a:ext>
            </a:extLst>
          </a:blip>
          <a:srcRect l="7844" t="15724" r="10659" b="12488"/>
          <a:stretch/>
        </p:blipFill>
        <p:spPr bwMode="auto">
          <a:xfrm>
            <a:off x="4557856" y="3740549"/>
            <a:ext cx="4478640" cy="2928811"/>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C:\Users\PRYANKA\Desktop\New folder\20160531_163842_147301360178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725" r="1807"/>
          <a:stretch/>
        </p:blipFill>
        <p:spPr bwMode="auto">
          <a:xfrm>
            <a:off x="179512" y="1268760"/>
            <a:ext cx="4378344" cy="278416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020272" y="1628800"/>
            <a:ext cx="1080120" cy="1200329"/>
          </a:xfrm>
          <a:prstGeom prst="rect">
            <a:avLst/>
          </a:prstGeom>
          <a:solidFill>
            <a:schemeClr val="tx2">
              <a:lumMod val="40000"/>
              <a:lumOff val="60000"/>
            </a:schemeClr>
          </a:solidFill>
        </p:spPr>
        <p:txBody>
          <a:bodyPr wrap="square" rtlCol="0">
            <a:spAutoFit/>
          </a:bodyPr>
          <a:lstStyle/>
          <a:p>
            <a:r>
              <a:rPr lang="hi-IN" sz="2400" b="1" dirty="0" smtClean="0"/>
              <a:t>CSEI  द्वारा विजिट </a:t>
            </a:r>
            <a:endParaRPr lang="en-IN" sz="2400" b="1" dirty="0"/>
          </a:p>
        </p:txBody>
      </p:sp>
      <p:sp>
        <p:nvSpPr>
          <p:cNvPr id="5" name="TextBox 4"/>
          <p:cNvSpPr txBox="1"/>
          <p:nvPr/>
        </p:nvSpPr>
        <p:spPr>
          <a:xfrm>
            <a:off x="395536" y="4361780"/>
            <a:ext cx="1584176" cy="2308324"/>
          </a:xfrm>
          <a:prstGeom prst="rect">
            <a:avLst/>
          </a:prstGeom>
          <a:solidFill>
            <a:schemeClr val="bg2">
              <a:lumMod val="75000"/>
            </a:schemeClr>
          </a:solidFill>
        </p:spPr>
        <p:txBody>
          <a:bodyPr wrap="square" rtlCol="0">
            <a:spAutoFit/>
          </a:bodyPr>
          <a:lstStyle/>
          <a:p>
            <a:pPr algn="ctr"/>
            <a:r>
              <a:rPr lang="hi-IN" sz="2400" b="1" dirty="0" smtClean="0"/>
              <a:t>अमेरिका </a:t>
            </a:r>
          </a:p>
          <a:p>
            <a:pPr algn="ctr"/>
            <a:r>
              <a:rPr lang="hi-IN" sz="2400" b="1" dirty="0" smtClean="0"/>
              <a:t>के</a:t>
            </a:r>
          </a:p>
          <a:p>
            <a:pPr algn="ctr"/>
            <a:r>
              <a:rPr lang="hi-IN" sz="2400" b="1" dirty="0" smtClean="0"/>
              <a:t> मिट्टी स्कुल</a:t>
            </a:r>
          </a:p>
          <a:p>
            <a:pPr algn="ctr"/>
            <a:r>
              <a:rPr lang="hi-IN" sz="2400" b="1" dirty="0" smtClean="0"/>
              <a:t> की विजिट </a:t>
            </a:r>
            <a:endParaRPr lang="en-IN" sz="2400" b="1" dirty="0"/>
          </a:p>
        </p:txBody>
      </p:sp>
      <p:sp>
        <p:nvSpPr>
          <p:cNvPr id="6" name="Right Arrow 5"/>
          <p:cNvSpPr/>
          <p:nvPr/>
        </p:nvSpPr>
        <p:spPr>
          <a:xfrm flipH="1">
            <a:off x="4716016" y="2060848"/>
            <a:ext cx="2304256" cy="2423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ight Arrow 6"/>
          <p:cNvSpPr/>
          <p:nvPr/>
        </p:nvSpPr>
        <p:spPr>
          <a:xfrm>
            <a:off x="1979712" y="5229200"/>
            <a:ext cx="2376264" cy="2376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7235625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476672"/>
            <a:ext cx="4032448"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descr="Image may contain: 12 people, people standing and outdo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3663026"/>
            <a:ext cx="4104456" cy="307834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148064" y="764704"/>
            <a:ext cx="2952328" cy="830997"/>
          </a:xfrm>
          <a:prstGeom prst="rect">
            <a:avLst/>
          </a:prstGeom>
          <a:solidFill>
            <a:schemeClr val="accent5">
              <a:lumMod val="60000"/>
              <a:lumOff val="40000"/>
            </a:schemeClr>
          </a:solidFill>
        </p:spPr>
        <p:txBody>
          <a:bodyPr wrap="square" rtlCol="0">
            <a:spAutoFit/>
          </a:bodyPr>
          <a:lstStyle/>
          <a:p>
            <a:r>
              <a:rPr lang="en-GB" sz="2400" b="1" dirty="0" smtClean="0">
                <a:solidFill>
                  <a:srgbClr val="7030A0"/>
                </a:solidFill>
              </a:rPr>
              <a:t> SDG’s (global day of unity )</a:t>
            </a:r>
            <a:endParaRPr lang="hi-IN" sz="2400" b="1" dirty="0" smtClean="0">
              <a:solidFill>
                <a:srgbClr val="7030A0"/>
              </a:solidFill>
            </a:endParaRPr>
          </a:p>
        </p:txBody>
      </p:sp>
    </p:spTree>
    <p:extLst>
      <p:ext uri="{BB962C8B-B14F-4D97-AF65-F5344CB8AC3E}">
        <p14:creationId xmlns:p14="http://schemas.microsoft.com/office/powerpoint/2010/main" val="36908105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PRYANKA\Desktop\New folder\IMG-20160904-WA00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530" y="692696"/>
            <a:ext cx="4008446" cy="295232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076056" y="2060848"/>
            <a:ext cx="3888432" cy="1200329"/>
          </a:xfrm>
          <a:prstGeom prst="rect">
            <a:avLst/>
          </a:prstGeom>
          <a:solidFill>
            <a:schemeClr val="bg2"/>
          </a:solidFill>
        </p:spPr>
        <p:txBody>
          <a:bodyPr wrap="square" rtlCol="0">
            <a:spAutoFit/>
          </a:bodyPr>
          <a:lstStyle/>
          <a:p>
            <a:r>
              <a:rPr lang="hi-IN" sz="2400" b="1" dirty="0" smtClean="0">
                <a:solidFill>
                  <a:schemeClr val="accent6">
                    <a:lumMod val="50000"/>
                  </a:schemeClr>
                </a:solidFill>
              </a:rPr>
              <a:t>सामाजिक </a:t>
            </a:r>
            <a:r>
              <a:rPr lang="hi-IN" sz="2400" b="1" dirty="0">
                <a:solidFill>
                  <a:schemeClr val="accent6">
                    <a:lumMod val="50000"/>
                  </a:schemeClr>
                </a:solidFill>
              </a:rPr>
              <a:t>मु</a:t>
            </a:r>
            <a:r>
              <a:rPr lang="hi-IN" sz="2400" b="1" dirty="0" smtClean="0">
                <a:solidFill>
                  <a:schemeClr val="accent6">
                    <a:lumMod val="50000"/>
                  </a:schemeClr>
                </a:solidFill>
              </a:rPr>
              <a:t>द्दे एवम् समस्या को लेकर निगम पार्षद के घर  विजिट </a:t>
            </a:r>
            <a:endParaRPr lang="en-IN" sz="2400" b="1" dirty="0">
              <a:solidFill>
                <a:schemeClr val="accent6">
                  <a:lumMod val="50000"/>
                </a:schemeClr>
              </a:solidFill>
            </a:endParaRPr>
          </a:p>
        </p:txBody>
      </p:sp>
      <p:pic>
        <p:nvPicPr>
          <p:cNvPr id="11267" name="Picture 3" descr="C:\Users\PRYANKA\Desktop\New folder\20160420_171552_1473013266250.jpg"/>
          <p:cNvPicPr>
            <a:picLocks noChangeAspect="1" noChangeArrowheads="1"/>
          </p:cNvPicPr>
          <p:nvPr/>
        </p:nvPicPr>
        <p:blipFill rotWithShape="1">
          <a:blip r:embed="rId3">
            <a:extLst>
              <a:ext uri="{28A0092B-C50C-407E-A947-70E740481C1C}">
                <a14:useLocalDpi xmlns:a14="http://schemas.microsoft.com/office/drawing/2010/main" val="0"/>
              </a:ext>
            </a:extLst>
          </a:blip>
          <a:srcRect l="11097" t="20328" r="6645" b="8710"/>
          <a:stretch/>
        </p:blipFill>
        <p:spPr bwMode="auto">
          <a:xfrm>
            <a:off x="323528" y="3798912"/>
            <a:ext cx="4392488" cy="294245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940152" y="4840704"/>
            <a:ext cx="2952328" cy="830997"/>
          </a:xfrm>
          <a:prstGeom prst="rect">
            <a:avLst/>
          </a:prstGeom>
          <a:solidFill>
            <a:schemeClr val="accent5">
              <a:lumMod val="60000"/>
              <a:lumOff val="40000"/>
            </a:schemeClr>
          </a:solidFill>
        </p:spPr>
        <p:txBody>
          <a:bodyPr wrap="square" rtlCol="0">
            <a:spAutoFit/>
          </a:bodyPr>
          <a:lstStyle/>
          <a:p>
            <a:r>
              <a:rPr lang="en-GB" sz="2400" b="1" dirty="0" smtClean="0">
                <a:solidFill>
                  <a:srgbClr val="7030A0"/>
                </a:solidFill>
              </a:rPr>
              <a:t>EARTH DAY CELLEBRATE </a:t>
            </a:r>
            <a:endParaRPr lang="hi-IN" sz="2400" b="1" dirty="0" smtClean="0">
              <a:solidFill>
                <a:srgbClr val="7030A0"/>
              </a:solidFill>
            </a:endParaRPr>
          </a:p>
        </p:txBody>
      </p:sp>
      <p:sp>
        <p:nvSpPr>
          <p:cNvPr id="5" name="Rounded Rectangle 4"/>
          <p:cNvSpPr/>
          <p:nvPr/>
        </p:nvSpPr>
        <p:spPr>
          <a:xfrm>
            <a:off x="5796136" y="116632"/>
            <a:ext cx="2880320" cy="7200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u="sng"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OTHERS</a:t>
            </a:r>
            <a:r>
              <a:rPr lang="hi-IN" sz="4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endParaRPr lang="en-IN" sz="4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4225798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47664" y="332656"/>
            <a:ext cx="5832648" cy="584775"/>
          </a:xfrm>
          <a:prstGeom prst="rect">
            <a:avLst/>
          </a:prstGeom>
          <a:noFill/>
        </p:spPr>
        <p:txBody>
          <a:bodyPr wrap="square" rtlCol="0">
            <a:spAutoFit/>
          </a:bodyPr>
          <a:lstStyle/>
          <a:p>
            <a:r>
              <a:rPr lang="en-IN" sz="3200" b="1" u="sng" dirty="0" smtClean="0"/>
              <a:t>GLOBAL PEACE FOUNDATION</a:t>
            </a:r>
            <a:endParaRPr lang="en-IN" sz="3200" b="1" u="sng" dirty="0"/>
          </a:p>
        </p:txBody>
      </p:sp>
      <p:pic>
        <p:nvPicPr>
          <p:cNvPr id="1026" name="Picture 2" descr="C:\Users\PRYANKA\Desktop\New folder\20160326_141359_147301294683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935" t="28065"/>
          <a:stretch/>
        </p:blipFill>
        <p:spPr bwMode="auto">
          <a:xfrm>
            <a:off x="179512" y="1196752"/>
            <a:ext cx="4360066" cy="244869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PRYANKA\Desktop\New folder\20160325_181148_1473012941043.jpg"/>
          <p:cNvPicPr>
            <a:picLocks noChangeAspect="1" noChangeArrowheads="1"/>
          </p:cNvPicPr>
          <p:nvPr/>
        </p:nvPicPr>
        <p:blipFill rotWithShape="1">
          <a:blip r:embed="rId3">
            <a:extLst>
              <a:ext uri="{28A0092B-C50C-407E-A947-70E740481C1C}">
                <a14:useLocalDpi xmlns:a14="http://schemas.microsoft.com/office/drawing/2010/main" val="0"/>
              </a:ext>
            </a:extLst>
          </a:blip>
          <a:srcRect l="15936" t="11291" r="6838"/>
          <a:stretch/>
        </p:blipFill>
        <p:spPr bwMode="auto">
          <a:xfrm>
            <a:off x="4644008" y="3140968"/>
            <a:ext cx="4263644" cy="367325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27584" y="4797152"/>
            <a:ext cx="1872208" cy="830997"/>
          </a:xfrm>
          <a:prstGeom prst="rect">
            <a:avLst/>
          </a:prstGeom>
          <a:noFill/>
        </p:spPr>
        <p:txBody>
          <a:bodyPr wrap="square" rtlCol="0">
            <a:spAutoFit/>
          </a:bodyPr>
          <a:lstStyle/>
          <a:p>
            <a:r>
              <a:rPr lang="en-IN" sz="2400" dirty="0" smtClean="0"/>
              <a:t>GPF (</a:t>
            </a:r>
            <a:r>
              <a:rPr lang="hi-IN" sz="2400" dirty="0" smtClean="0"/>
              <a:t>लाजपत नगर )</a:t>
            </a:r>
            <a:endParaRPr lang="en-IN" sz="2400" dirty="0"/>
          </a:p>
        </p:txBody>
      </p:sp>
      <p:sp>
        <p:nvSpPr>
          <p:cNvPr id="4" name="TextBox 3"/>
          <p:cNvSpPr txBox="1"/>
          <p:nvPr/>
        </p:nvSpPr>
        <p:spPr>
          <a:xfrm>
            <a:off x="5580112" y="1484784"/>
            <a:ext cx="2592288" cy="954107"/>
          </a:xfrm>
          <a:prstGeom prst="rect">
            <a:avLst/>
          </a:prstGeom>
          <a:noFill/>
        </p:spPr>
        <p:txBody>
          <a:bodyPr wrap="square" rtlCol="0">
            <a:spAutoFit/>
          </a:bodyPr>
          <a:lstStyle/>
          <a:p>
            <a:r>
              <a:rPr lang="hi-IN" sz="2800" dirty="0" smtClean="0"/>
              <a:t>GPF टीम IN YTH </a:t>
            </a:r>
            <a:endParaRPr lang="en-IN" sz="2800" dirty="0"/>
          </a:p>
        </p:txBody>
      </p:sp>
      <p:cxnSp>
        <p:nvCxnSpPr>
          <p:cNvPr id="6" name="Straight Connector 5"/>
          <p:cNvCxnSpPr>
            <a:stCxn id="3" idx="0"/>
          </p:cNvCxnSpPr>
          <p:nvPr/>
        </p:nvCxnSpPr>
        <p:spPr>
          <a:xfrm flipV="1">
            <a:off x="1763688" y="3861048"/>
            <a:ext cx="0" cy="936104"/>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a:stCxn id="4" idx="2"/>
          </p:cNvCxnSpPr>
          <p:nvPr/>
        </p:nvCxnSpPr>
        <p:spPr>
          <a:xfrm>
            <a:off x="6876256" y="2438891"/>
            <a:ext cx="0" cy="55806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46103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may contain: 1 person, crowd and outdo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21166"/>
            <a:ext cx="4139951" cy="31049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may contain: 13 people, people smiling, people standing, people walking and outdo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3326130"/>
            <a:ext cx="4248472" cy="318635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72000" y="770385"/>
            <a:ext cx="3888432" cy="830997"/>
          </a:xfrm>
          <a:prstGeom prst="rect">
            <a:avLst/>
          </a:prstGeom>
          <a:solidFill>
            <a:schemeClr val="accent5">
              <a:lumMod val="60000"/>
              <a:lumOff val="40000"/>
            </a:schemeClr>
          </a:solidFill>
        </p:spPr>
        <p:txBody>
          <a:bodyPr wrap="square" rtlCol="0">
            <a:spAutoFit/>
          </a:bodyPr>
          <a:lstStyle/>
          <a:p>
            <a:r>
              <a:rPr lang="en-GB" sz="2400" b="1" dirty="0" err="1" smtClean="0">
                <a:solidFill>
                  <a:srgbClr val="7030A0"/>
                </a:solidFill>
              </a:rPr>
              <a:t>Nukkad</a:t>
            </a:r>
            <a:r>
              <a:rPr lang="en-GB" sz="2400" b="1" dirty="0" smtClean="0">
                <a:solidFill>
                  <a:srgbClr val="7030A0"/>
                </a:solidFill>
              </a:rPr>
              <a:t> </a:t>
            </a:r>
            <a:r>
              <a:rPr lang="en-GB" sz="2400" b="1" dirty="0" err="1" smtClean="0">
                <a:solidFill>
                  <a:srgbClr val="7030A0"/>
                </a:solidFill>
              </a:rPr>
              <a:t>Natak</a:t>
            </a:r>
            <a:r>
              <a:rPr lang="en-GB" sz="2400" b="1" dirty="0" smtClean="0">
                <a:solidFill>
                  <a:srgbClr val="7030A0"/>
                </a:solidFill>
              </a:rPr>
              <a:t> &amp; rally on domestic violence   </a:t>
            </a:r>
            <a:endParaRPr lang="hi-IN" sz="2400" b="1" dirty="0" smtClean="0">
              <a:solidFill>
                <a:srgbClr val="7030A0"/>
              </a:solidFill>
            </a:endParaRPr>
          </a:p>
        </p:txBody>
      </p:sp>
      <p:pic>
        <p:nvPicPr>
          <p:cNvPr id="1030" name="Picture 6" descr="Image may contain: 1 person, tex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032" y="3861048"/>
            <a:ext cx="3995936" cy="2678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20023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o automatic alt text availab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3645024"/>
            <a:ext cx="3871285" cy="290346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may contain: 1 person, eating, sitting and foo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20567" y="3633192"/>
            <a:ext cx="3703266" cy="277745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may contain: 6 people, people standi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538" y="692695"/>
            <a:ext cx="3703267" cy="27774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220072" y="1268760"/>
            <a:ext cx="2664296" cy="461665"/>
          </a:xfrm>
          <a:prstGeom prst="rect">
            <a:avLst/>
          </a:prstGeom>
          <a:solidFill>
            <a:schemeClr val="accent5">
              <a:lumMod val="60000"/>
              <a:lumOff val="40000"/>
            </a:schemeClr>
          </a:solidFill>
        </p:spPr>
        <p:txBody>
          <a:bodyPr wrap="square" rtlCol="0">
            <a:spAutoFit/>
          </a:bodyPr>
          <a:lstStyle/>
          <a:p>
            <a:r>
              <a:rPr lang="en-GB" sz="2400" b="1" dirty="0" smtClean="0">
                <a:solidFill>
                  <a:srgbClr val="7030A0"/>
                </a:solidFill>
              </a:rPr>
              <a:t>DENNIS SIR VISIT   </a:t>
            </a:r>
            <a:endParaRPr lang="hi-IN" sz="2400" b="1" dirty="0" smtClean="0">
              <a:solidFill>
                <a:srgbClr val="7030A0"/>
              </a:solidFill>
            </a:endParaRPr>
          </a:p>
        </p:txBody>
      </p:sp>
    </p:spTree>
    <p:extLst>
      <p:ext uri="{BB962C8B-B14F-4D97-AF65-F5344CB8AC3E}">
        <p14:creationId xmlns:p14="http://schemas.microsoft.com/office/powerpoint/2010/main" val="9043651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683568" y="116632"/>
            <a:ext cx="7560840" cy="3921616"/>
          </a:xfrm>
        </p:spPr>
        <p:txBody>
          <a:bodyPr>
            <a:normAutofit fontScale="70000" lnSpcReduction="20000"/>
          </a:bodyPr>
          <a:lstStyle/>
          <a:p>
            <a:pPr marL="45720" indent="0">
              <a:buNone/>
            </a:pPr>
            <a:r>
              <a:rPr lang="hi-IN" sz="3900" b="1" dirty="0" smtClean="0">
                <a:solidFill>
                  <a:srgbClr val="FF0000"/>
                </a:solidFill>
              </a:rPr>
              <a:t>परिचय: </a:t>
            </a:r>
            <a:r>
              <a:rPr lang="hi-IN" sz="3900" b="1" u="sng" dirty="0" smtClean="0">
                <a:solidFill>
                  <a:srgbClr val="FF0000"/>
                </a:solidFill>
              </a:rPr>
              <a:t>4B फाउन्डेशन </a:t>
            </a:r>
          </a:p>
          <a:p>
            <a:pPr marL="45720" indent="0">
              <a:buNone/>
            </a:pPr>
            <a:endParaRPr lang="en-GB" sz="2900" dirty="0" smtClean="0"/>
          </a:p>
          <a:p>
            <a:pPr marL="45720" indent="0">
              <a:buNone/>
            </a:pPr>
            <a:r>
              <a:rPr lang="hi-IN" sz="2900" dirty="0" smtClean="0"/>
              <a:t>4B फाउन्डेशन की शुरुआत 2014 में हुई , इसका मुख्य उद्देश्य दलित, आदिवासी और मुस्लिम समुदाय का विकास करना जिससे वह अपने आप को पिछड़ा हुआ महसूस न करे| यह फाउंडेशन बच्चो, युवाओ एवम्  महिलाओ के विकास </a:t>
            </a:r>
            <a:r>
              <a:rPr lang="hi-IN" sz="2900" dirty="0"/>
              <a:t>के </a:t>
            </a:r>
            <a:r>
              <a:rPr lang="hi-IN" sz="2900" dirty="0" smtClean="0"/>
              <a:t>लिए (बच्चों </a:t>
            </a:r>
            <a:r>
              <a:rPr lang="hi-IN" sz="2900" dirty="0"/>
              <a:t>के अधिकार, महिलाओं के अधिकार, </a:t>
            </a:r>
            <a:r>
              <a:rPr lang="hi-IN" sz="2900" dirty="0" smtClean="0"/>
              <a:t>शिक्षा के अधिकार) कार्य करता है |</a:t>
            </a:r>
          </a:p>
          <a:p>
            <a:pPr marL="45720" indent="0">
              <a:buNone/>
            </a:pPr>
            <a:r>
              <a:rPr lang="hi-IN" sz="2900" dirty="0" smtClean="0"/>
              <a:t>यह फाउंडेशन दो ग्रुपों में कार्य करता है :</a:t>
            </a:r>
          </a:p>
          <a:p>
            <a:r>
              <a:rPr lang="hi-IN" sz="2900" dirty="0" smtClean="0"/>
              <a:t> ERC (EDUCATION  RESOURCE  CENTRE )</a:t>
            </a:r>
          </a:p>
          <a:p>
            <a:r>
              <a:rPr lang="hi-IN" sz="2900" dirty="0" smtClean="0"/>
              <a:t>YTH (YOUTH TECH HUB )</a:t>
            </a:r>
          </a:p>
          <a:p>
            <a:pPr marL="45720" indent="0">
              <a:buNone/>
            </a:pPr>
            <a:endParaRPr lang="hi-IN" dirty="0" smtClean="0"/>
          </a:p>
          <a:p>
            <a:pPr marL="45720" indent="0">
              <a:buNone/>
            </a:pPr>
            <a:endParaRPr lang="hi-IN" dirty="0" smtClean="0"/>
          </a:p>
          <a:p>
            <a:pPr marL="45720" indent="0">
              <a:buNone/>
            </a:pPr>
            <a:r>
              <a:rPr lang="hi-IN" dirty="0"/>
              <a:t> </a:t>
            </a:r>
            <a:r>
              <a:rPr lang="hi-IN" dirty="0" smtClean="0"/>
              <a:t> </a:t>
            </a:r>
            <a:endParaRPr lang="en-IN" dirty="0"/>
          </a:p>
        </p:txBody>
      </p:sp>
      <p:pic>
        <p:nvPicPr>
          <p:cNvPr id="1027" name="Picture 3" descr="C:\Users\PRYANKA\Pictures\Camera\IMG_20141113_1359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3697332"/>
            <a:ext cx="3456384" cy="28726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6056" y="3789040"/>
            <a:ext cx="3707904" cy="2780928"/>
          </a:xfrm>
          <a:prstGeom prst="rect">
            <a:avLst/>
          </a:prstGeom>
        </p:spPr>
      </p:pic>
    </p:spTree>
    <p:extLst>
      <p:ext uri="{BB962C8B-B14F-4D97-AF65-F5344CB8AC3E}">
        <p14:creationId xmlns:p14="http://schemas.microsoft.com/office/powerpoint/2010/main" val="34644805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IMG-20170612-WA0005_1497333170158.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491640"/>
            <a:ext cx="4176464" cy="3737560"/>
          </a:xfrm>
          <a:prstGeom prst="rect">
            <a:avLst/>
          </a:prstGeom>
          <a:noFill/>
          <a:extLst/>
        </p:spPr>
      </p:pic>
      <p:sp>
        <p:nvSpPr>
          <p:cNvPr id="3" name="TextBox 2"/>
          <p:cNvSpPr txBox="1"/>
          <p:nvPr/>
        </p:nvSpPr>
        <p:spPr>
          <a:xfrm>
            <a:off x="1907704" y="476672"/>
            <a:ext cx="4392488" cy="461665"/>
          </a:xfrm>
          <a:prstGeom prst="rect">
            <a:avLst/>
          </a:prstGeom>
          <a:solidFill>
            <a:schemeClr val="accent5">
              <a:lumMod val="60000"/>
              <a:lumOff val="40000"/>
            </a:schemeClr>
          </a:solidFill>
        </p:spPr>
        <p:txBody>
          <a:bodyPr wrap="square" rtlCol="0">
            <a:spAutoFit/>
          </a:bodyPr>
          <a:lstStyle/>
          <a:p>
            <a:r>
              <a:rPr lang="en-GB" sz="2400" b="1" dirty="0" smtClean="0">
                <a:solidFill>
                  <a:srgbClr val="7030A0"/>
                </a:solidFill>
              </a:rPr>
              <a:t>E2C (E- COMMUNITY CAFÉ  </a:t>
            </a:r>
            <a:endParaRPr lang="hi-IN" sz="2400" b="1" dirty="0" smtClean="0">
              <a:solidFill>
                <a:srgbClr val="7030A0"/>
              </a:solidFill>
            </a:endParaRPr>
          </a:p>
        </p:txBody>
      </p:sp>
      <p:pic>
        <p:nvPicPr>
          <p:cNvPr id="4" name="Picture 3" descr="G:\IMG-20170612-WA0007_149733242915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2708920"/>
            <a:ext cx="3995936" cy="3805520"/>
          </a:xfrm>
          <a:prstGeom prst="rect">
            <a:avLst/>
          </a:prstGeom>
          <a:noFill/>
          <a:extLst/>
        </p:spPr>
      </p:pic>
    </p:spTree>
    <p:extLst>
      <p:ext uri="{BB962C8B-B14F-4D97-AF65-F5344CB8AC3E}">
        <p14:creationId xmlns:p14="http://schemas.microsoft.com/office/powerpoint/2010/main" val="39071819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PRYANKA\Desktop\New folder\IMG-20160904-WA0005.jpg"/>
          <p:cNvPicPr>
            <a:picLocks noChangeAspect="1" noChangeArrowheads="1"/>
          </p:cNvPicPr>
          <p:nvPr/>
        </p:nvPicPr>
        <p:blipFill rotWithShape="1">
          <a:blip r:embed="rId3">
            <a:extLst>
              <a:ext uri="{28A0092B-C50C-407E-A947-70E740481C1C}">
                <a14:useLocalDpi xmlns:a14="http://schemas.microsoft.com/office/drawing/2010/main" val="0"/>
              </a:ext>
            </a:extLst>
          </a:blip>
          <a:srcRect l="2889" t="12370" b="10296"/>
          <a:stretch/>
        </p:blipFill>
        <p:spPr bwMode="auto">
          <a:xfrm>
            <a:off x="118639" y="116632"/>
            <a:ext cx="4237337" cy="273154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Users\PRYANKA\Desktop\New folder\IMG-20160904-WA002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3645024"/>
            <a:ext cx="4392488" cy="2859782"/>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PRYANKA\Desktop\New folder\20160422_163323_1473013266846.jpg"/>
          <p:cNvPicPr>
            <a:picLocks noChangeAspect="1" noChangeArrowheads="1"/>
          </p:cNvPicPr>
          <p:nvPr/>
        </p:nvPicPr>
        <p:blipFill rotWithShape="1">
          <a:blip r:embed="rId5">
            <a:extLst>
              <a:ext uri="{28A0092B-C50C-407E-A947-70E740481C1C}">
                <a14:useLocalDpi xmlns:a14="http://schemas.microsoft.com/office/drawing/2010/main" val="0"/>
              </a:ext>
            </a:extLst>
          </a:blip>
          <a:srcRect l="438" t="30129" r="24179" b="5871"/>
          <a:stretch/>
        </p:blipFill>
        <p:spPr bwMode="auto">
          <a:xfrm>
            <a:off x="4590362" y="3415248"/>
            <a:ext cx="4518142" cy="325411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may contain: foo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90362" y="295760"/>
            <a:ext cx="3942077" cy="2848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67709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RYANKA\Downloads\FB_IMG_158069859609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1409705" y="692694"/>
            <a:ext cx="1584179" cy="345638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PRYANKA\Downloads\FB_IMG_158069871822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7984" y="1628798"/>
            <a:ext cx="3573016" cy="15841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PRYANKA\Downloads\FB_IMG_158069870708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76" y="4152350"/>
            <a:ext cx="7245424" cy="18484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755576" y="912332"/>
            <a:ext cx="6624735" cy="523220"/>
          </a:xfrm>
          <a:prstGeom prst="rect">
            <a:avLst/>
          </a:prstGeom>
        </p:spPr>
        <p:txBody>
          <a:bodyPr wrap="square">
            <a:spAutoFit/>
          </a:bodyPr>
          <a:lstStyle/>
          <a:p>
            <a:pPr algn="ctr"/>
            <a:r>
              <a:rPr lang="en-IN" sz="2800" b="1" i="1" dirty="0"/>
              <a:t>Joint liability  group </a:t>
            </a:r>
            <a:endParaRPr lang="en-IN" sz="2800" b="1" i="1" dirty="0"/>
          </a:p>
        </p:txBody>
      </p:sp>
      <p:sp>
        <p:nvSpPr>
          <p:cNvPr id="3" name="Rectangle 2"/>
          <p:cNvSpPr/>
          <p:nvPr/>
        </p:nvSpPr>
        <p:spPr>
          <a:xfrm>
            <a:off x="611560" y="3229020"/>
            <a:ext cx="7389440" cy="923330"/>
          </a:xfrm>
          <a:prstGeom prst="rect">
            <a:avLst/>
          </a:prstGeom>
        </p:spPr>
        <p:txBody>
          <a:bodyPr wrap="square">
            <a:spAutoFit/>
          </a:bodyPr>
          <a:lstStyle/>
          <a:p>
            <a:pPr>
              <a:defRPr/>
            </a:pPr>
            <a:r>
              <a:rPr lang="en-IN" b="1" dirty="0">
                <a:solidFill>
                  <a:srgbClr val="FF0000"/>
                </a:solidFill>
              </a:rPr>
              <a:t>CSEI</a:t>
            </a:r>
            <a:r>
              <a:rPr lang="hi-IN" b="1" dirty="0">
                <a:solidFill>
                  <a:srgbClr val="FF0000"/>
                </a:solidFill>
              </a:rPr>
              <a:t> की मदद से महिलाओ का एक ग्रुप तैयार किया गया जिसका उद्देश्य महिलाओ को सक्षम व आत्म निर्भर बनाना है और उन्हें मालिकाना हक़ दिलाना व रोज़गार से जोड़ना </a:t>
            </a:r>
            <a:r>
              <a:rPr lang="hi-IN" b="1" dirty="0">
                <a:solidFill>
                  <a:srgbClr val="FF0000"/>
                </a:solidFill>
              </a:rPr>
              <a:t>|</a:t>
            </a:r>
            <a:endParaRPr lang="hi-IN" b="1" dirty="0" smtClean="0">
              <a:solidFill>
                <a:srgbClr val="FF0000"/>
              </a:solidFill>
            </a:endParaRPr>
          </a:p>
        </p:txBody>
      </p:sp>
    </p:spTree>
    <p:extLst>
      <p:ext uri="{BB962C8B-B14F-4D97-AF65-F5344CB8AC3E}">
        <p14:creationId xmlns:p14="http://schemas.microsoft.com/office/powerpoint/2010/main" val="37259977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467544" y="1196752"/>
            <a:ext cx="8424936" cy="5472608"/>
          </a:xfrm>
        </p:spPr>
        <p:txBody>
          <a:bodyPr>
            <a:normAutofit fontScale="92500" lnSpcReduction="20000"/>
          </a:bodyPr>
          <a:lstStyle/>
          <a:p>
            <a:pPr marL="342900" lvl="0" indent="-342900">
              <a:buFont typeface="Arial" pitchFamily="34" charset="0"/>
              <a:buChar char="•"/>
            </a:pPr>
            <a:r>
              <a:rPr lang="hi-IN" sz="1800" b="1" dirty="0"/>
              <a:t>अब तक कुल </a:t>
            </a:r>
            <a:r>
              <a:rPr lang="en-IN" sz="1800" b="1" dirty="0"/>
              <a:t>EWS</a:t>
            </a:r>
            <a:r>
              <a:rPr lang="hi-IN" sz="1800" b="1" dirty="0"/>
              <a:t>  कोटे द्वारा 200 से ज्यादा बच्चो का निजी स्कुलो में दाखिला </a:t>
            </a:r>
            <a:r>
              <a:rPr lang="en-IN" sz="1800" b="1" dirty="0" smtClean="0"/>
              <a:t>|</a:t>
            </a:r>
            <a:endParaRPr lang="hi-IN" sz="1800" b="1" dirty="0" smtClean="0"/>
          </a:p>
          <a:p>
            <a:pPr marL="342900" lvl="0" indent="-342900">
              <a:buFont typeface="Arial" pitchFamily="34" charset="0"/>
              <a:buChar char="•"/>
            </a:pPr>
            <a:r>
              <a:rPr lang="hi-IN" sz="1800" b="1" dirty="0" smtClean="0"/>
              <a:t>CSEI  द्वारा 4B फाउंडेशन से 2 युवाओं को कोरिया भेजा गया बिज़नेस सिखने के लिए जो अब वापस आकर कंपनी स्थापित कर बिज़नेस कर रहे है |</a:t>
            </a:r>
            <a:endParaRPr lang="en-IN" sz="1800" b="1" dirty="0"/>
          </a:p>
          <a:p>
            <a:pPr marL="342900" lvl="0" indent="-342900">
              <a:buFont typeface="Arial" pitchFamily="34" charset="0"/>
              <a:buChar char="•"/>
            </a:pPr>
            <a:r>
              <a:rPr lang="hi-IN" sz="1800" b="1" dirty="0"/>
              <a:t> </a:t>
            </a:r>
            <a:r>
              <a:rPr lang="en-IN" sz="1800" b="1" dirty="0"/>
              <a:t>YTH</a:t>
            </a:r>
            <a:r>
              <a:rPr lang="hi-IN" sz="1800" b="1" dirty="0"/>
              <a:t> में अब तक कुल 3</a:t>
            </a:r>
            <a:r>
              <a:rPr lang="en-IN" sz="1800" b="1" dirty="0" smtClean="0"/>
              <a:t>0</a:t>
            </a:r>
            <a:r>
              <a:rPr lang="hi-IN" sz="1800" b="1" dirty="0" smtClean="0"/>
              <a:t> </a:t>
            </a:r>
            <a:r>
              <a:rPr lang="hi-IN" sz="1800" b="1" dirty="0"/>
              <a:t>ग्रेजुएट युवा  जुड़े </a:t>
            </a:r>
            <a:r>
              <a:rPr lang="en-IN" sz="1800" b="1" dirty="0"/>
              <a:t>|</a:t>
            </a:r>
            <a:r>
              <a:rPr lang="hi-IN" sz="1800" b="1" dirty="0"/>
              <a:t> </a:t>
            </a:r>
            <a:endParaRPr lang="en-IN" sz="1800" b="1" dirty="0"/>
          </a:p>
          <a:p>
            <a:pPr marL="342900" lvl="0" indent="-342900">
              <a:buFont typeface="Arial" pitchFamily="34" charset="0"/>
              <a:buChar char="•"/>
            </a:pPr>
            <a:r>
              <a:rPr lang="en-IN" sz="1800" b="1" dirty="0"/>
              <a:t>YTH </a:t>
            </a:r>
            <a:r>
              <a:rPr lang="hi-IN" sz="1800" b="1" dirty="0"/>
              <a:t>के 6 युवाओ ने विभिन्न कंपनियों </a:t>
            </a:r>
            <a:r>
              <a:rPr lang="hi-IN" sz="1800" b="1" dirty="0" smtClean="0"/>
              <a:t>में</a:t>
            </a:r>
            <a:r>
              <a:rPr lang="en-GB" sz="1800" b="1" dirty="0" smtClean="0"/>
              <a:t> JOB </a:t>
            </a:r>
            <a:r>
              <a:rPr lang="hi-IN" sz="1800" b="1" dirty="0" smtClean="0"/>
              <a:t> </a:t>
            </a:r>
            <a:r>
              <a:rPr lang="hi-IN" sz="1800" b="1" dirty="0"/>
              <a:t>,जैसे :- P</a:t>
            </a:r>
            <a:r>
              <a:rPr lang="en-GB" sz="1800" b="1" dirty="0" err="1" smtClean="0"/>
              <a:t>wc</a:t>
            </a:r>
            <a:r>
              <a:rPr lang="en-GB" sz="1800" b="1" dirty="0" smtClean="0"/>
              <a:t>,</a:t>
            </a:r>
            <a:r>
              <a:rPr lang="hi-IN" sz="1800" b="1" dirty="0" smtClean="0"/>
              <a:t> </a:t>
            </a:r>
            <a:r>
              <a:rPr lang="en-GB" sz="1800" b="1" dirty="0" err="1" smtClean="0"/>
              <a:t>deloite</a:t>
            </a:r>
            <a:r>
              <a:rPr lang="en-GB" sz="1800" b="1" dirty="0" smtClean="0"/>
              <a:t>,</a:t>
            </a:r>
            <a:r>
              <a:rPr lang="hi-IN" sz="1800" b="1" dirty="0" smtClean="0"/>
              <a:t> </a:t>
            </a:r>
            <a:r>
              <a:rPr lang="en-GB" sz="1800" b="1" dirty="0" err="1" smtClean="0"/>
              <a:t>mazard</a:t>
            </a:r>
            <a:r>
              <a:rPr lang="en-GB" sz="1800" b="1" dirty="0"/>
              <a:t>, riot </a:t>
            </a:r>
            <a:r>
              <a:rPr lang="en-GB" sz="1800" b="1" dirty="0" smtClean="0"/>
              <a:t>into,f1f9</a:t>
            </a:r>
            <a:r>
              <a:rPr lang="hi-IN" sz="1800" b="1" dirty="0" smtClean="0"/>
              <a:t>,Genpact.</a:t>
            </a:r>
            <a:endParaRPr lang="en-IN" sz="1800" b="1" dirty="0"/>
          </a:p>
          <a:p>
            <a:pPr marL="342900" lvl="0" indent="-342900">
              <a:buFont typeface="Arial" pitchFamily="34" charset="0"/>
              <a:buChar char="•"/>
            </a:pPr>
            <a:r>
              <a:rPr lang="en-IN" sz="1800" b="1" dirty="0"/>
              <a:t>PMKVY</a:t>
            </a:r>
            <a:r>
              <a:rPr lang="hi-IN" sz="1800" b="1" dirty="0"/>
              <a:t>  की कार्यशाला पूरी हुई </a:t>
            </a:r>
            <a:r>
              <a:rPr lang="en-IN" sz="1800" b="1" dirty="0" smtClean="0"/>
              <a:t>|</a:t>
            </a:r>
            <a:endParaRPr lang="hi-IN" sz="1800" b="1" dirty="0" smtClean="0"/>
          </a:p>
          <a:p>
            <a:pPr marL="342900" lvl="0" indent="-342900">
              <a:buFont typeface="Arial" pitchFamily="34" charset="0"/>
              <a:buChar char="•"/>
            </a:pPr>
            <a:r>
              <a:rPr lang="hi-IN" sz="1800" b="1" dirty="0" smtClean="0"/>
              <a:t>4B फाउंडेशन से oxfam द्वारा 2 साथियों को सामाजिक कार्यो में योगदान के लिए सम्मानित किया गया |</a:t>
            </a:r>
            <a:endParaRPr lang="en-IN" sz="1800" b="1" dirty="0"/>
          </a:p>
          <a:p>
            <a:pPr marL="342900" lvl="0" indent="-342900">
              <a:buFont typeface="Arial" pitchFamily="34" charset="0"/>
              <a:buChar char="•"/>
            </a:pPr>
            <a:r>
              <a:rPr lang="en-IN" sz="1800" b="1" dirty="0"/>
              <a:t>YTH </a:t>
            </a:r>
            <a:r>
              <a:rPr lang="hi-IN" sz="1800" b="1" dirty="0"/>
              <a:t>में से एक युवा को </a:t>
            </a:r>
            <a:r>
              <a:rPr lang="en-IN" sz="1800" b="1" dirty="0"/>
              <a:t>PMKVY </a:t>
            </a:r>
            <a:r>
              <a:rPr lang="hi-IN" sz="1800" b="1" dirty="0"/>
              <a:t>का ट्रेनर बना</a:t>
            </a:r>
            <a:r>
              <a:rPr lang="en-IN" sz="1800" b="1" dirty="0"/>
              <a:t>, </a:t>
            </a:r>
            <a:r>
              <a:rPr lang="hi-IN" sz="1800" b="1" dirty="0"/>
              <a:t>और 5 युवा खेल से मेल के ट्रेनर  बने </a:t>
            </a:r>
            <a:r>
              <a:rPr lang="en-IN" sz="1800" b="1" dirty="0"/>
              <a:t>|</a:t>
            </a:r>
          </a:p>
          <a:p>
            <a:pPr marL="342900" lvl="0" indent="-342900">
              <a:buFont typeface="Arial" pitchFamily="34" charset="0"/>
              <a:buChar char="•"/>
            </a:pPr>
            <a:r>
              <a:rPr lang="hi-IN" sz="1800" b="1" dirty="0"/>
              <a:t>जॉब अवेयरनेस के द्वारा </a:t>
            </a:r>
            <a:r>
              <a:rPr lang="hi-IN" sz="1800" b="1" dirty="0" smtClean="0"/>
              <a:t>3</a:t>
            </a:r>
            <a:r>
              <a:rPr lang="hi-IN" sz="1800" b="1" dirty="0"/>
              <a:t>0</a:t>
            </a:r>
            <a:r>
              <a:rPr lang="hi-IN" sz="1800" b="1" dirty="0" smtClean="0"/>
              <a:t> </a:t>
            </a:r>
            <a:r>
              <a:rPr lang="hi-IN" sz="1800" b="1" dirty="0"/>
              <a:t>युवाओं की ट्रेनिग दी गई|</a:t>
            </a:r>
            <a:endParaRPr lang="en-IN" sz="1800" b="1" dirty="0"/>
          </a:p>
          <a:p>
            <a:pPr marL="342900" lvl="0" indent="-342900">
              <a:buFont typeface="Arial" pitchFamily="34" charset="0"/>
              <a:buChar char="•"/>
            </a:pPr>
            <a:r>
              <a:rPr lang="hi-IN" sz="1800" b="1" dirty="0"/>
              <a:t>150 से  ज्यादा  ड्राप-आउट बच्चों का स्कूल में दाखिला|</a:t>
            </a:r>
            <a:endParaRPr lang="en-IN" sz="1800" b="1" dirty="0"/>
          </a:p>
          <a:p>
            <a:pPr marL="342900" lvl="0" indent="-342900">
              <a:buFont typeface="Arial" pitchFamily="34" charset="0"/>
              <a:buChar char="•"/>
            </a:pPr>
            <a:r>
              <a:rPr lang="hi-IN" sz="1800" b="1" dirty="0"/>
              <a:t>अब तक 200 से ज्यादा घरेलू हिंसाओ का निवारण|</a:t>
            </a:r>
            <a:endParaRPr lang="en-IN" sz="1800" b="1" dirty="0"/>
          </a:p>
          <a:p>
            <a:pPr marL="342900" lvl="0" indent="-342900">
              <a:buFont typeface="Arial" pitchFamily="34" charset="0"/>
              <a:buChar char="•"/>
            </a:pPr>
            <a:r>
              <a:rPr lang="en-IN" sz="1800" b="1" dirty="0"/>
              <a:t>YTH </a:t>
            </a:r>
            <a:r>
              <a:rPr lang="hi-IN" sz="1800" b="1" dirty="0"/>
              <a:t>के युवाओ द्वारा 150 से ज्यादा यूथ का उच्च शिक्षा के लिए दाखिला|</a:t>
            </a:r>
            <a:endParaRPr lang="en-IN" sz="1800" b="1" dirty="0"/>
          </a:p>
          <a:p>
            <a:pPr marL="342900" lvl="0" indent="-342900">
              <a:buFont typeface="Arial" pitchFamily="34" charset="0"/>
              <a:buChar char="•"/>
            </a:pPr>
            <a:r>
              <a:rPr lang="en-IN" sz="1800" b="1" dirty="0"/>
              <a:t>ERC </a:t>
            </a:r>
            <a:r>
              <a:rPr lang="hi-IN" sz="1800" b="1" dirty="0"/>
              <a:t>के 30</a:t>
            </a:r>
            <a:r>
              <a:rPr lang="hi-IN" sz="1800" b="1" dirty="0" smtClean="0"/>
              <a:t> </a:t>
            </a:r>
            <a:r>
              <a:rPr lang="hi-IN" sz="1800" b="1" dirty="0"/>
              <a:t>बच्चों का थेटर-वर्कशॉप के लिए हिंदी अकादमी में चयन|</a:t>
            </a:r>
            <a:endParaRPr lang="en-IN" sz="1800" b="1" dirty="0"/>
          </a:p>
          <a:p>
            <a:pPr marL="342900" lvl="0" indent="-342900">
              <a:buFont typeface="Arial" pitchFamily="34" charset="0"/>
              <a:buChar char="•"/>
            </a:pPr>
            <a:r>
              <a:rPr lang="hi-IN" sz="1800" b="1" dirty="0"/>
              <a:t>3 लोगो का कोरो फेलोशिप में सिलेक्शन </a:t>
            </a:r>
            <a:r>
              <a:rPr lang="en-IN" sz="1800" b="1" dirty="0"/>
              <a:t>|</a:t>
            </a:r>
          </a:p>
          <a:p>
            <a:pPr marL="342900" lvl="0" indent="-342900">
              <a:buFont typeface="Arial" pitchFamily="34" charset="0"/>
              <a:buChar char="•"/>
            </a:pPr>
            <a:r>
              <a:rPr lang="hi-IN" sz="1800" b="1" dirty="0"/>
              <a:t>सुनिता जी को सी.सुब्रामण्यम अवार्ड मिला |</a:t>
            </a:r>
            <a:endParaRPr lang="en-IN" sz="1800" b="1" dirty="0"/>
          </a:p>
          <a:p>
            <a:pPr marL="342900" lvl="0" indent="-342900">
              <a:buFont typeface="Arial" pitchFamily="34" charset="0"/>
              <a:buChar char="•"/>
            </a:pPr>
            <a:r>
              <a:rPr lang="hi-IN" sz="1800" b="1" dirty="0"/>
              <a:t>कम्युनिटी में yth के यूथ द्वारा एक बिज़नेस module(ई- कम्युनिटी कैफ़े ) खोला जिसमे वह सभी ऑनलाइन सेवाए .कम रेट पर कम्युनिटी को उपलब्द करवाता है </a:t>
            </a:r>
            <a:r>
              <a:rPr lang="hi-IN" sz="1800" b="1" dirty="0" smtClean="0"/>
              <a:t>|</a:t>
            </a:r>
          </a:p>
          <a:p>
            <a:pPr marL="342900" lvl="0" indent="-342900">
              <a:buFont typeface="Arial" pitchFamily="34" charset="0"/>
              <a:buChar char="•"/>
            </a:pPr>
            <a:endParaRPr lang="en-IN" sz="2000" dirty="0"/>
          </a:p>
          <a:p>
            <a:pPr marL="342900" indent="-342900">
              <a:buFont typeface="Arial" pitchFamily="34" charset="0"/>
              <a:buChar char="•"/>
            </a:pPr>
            <a:endParaRPr lang="hi-IN" sz="2000" dirty="0" smtClean="0"/>
          </a:p>
        </p:txBody>
      </p:sp>
      <p:sp>
        <p:nvSpPr>
          <p:cNvPr id="4" name="Title 3"/>
          <p:cNvSpPr>
            <a:spLocks noGrp="1"/>
          </p:cNvSpPr>
          <p:nvPr>
            <p:ph type="ctrTitle"/>
          </p:nvPr>
        </p:nvSpPr>
        <p:spPr>
          <a:xfrm>
            <a:off x="683568" y="188640"/>
            <a:ext cx="6778755" cy="1088798"/>
          </a:xfrm>
        </p:spPr>
        <p:txBody>
          <a:bodyPr/>
          <a:lstStyle/>
          <a:p>
            <a:r>
              <a:rPr lang="hi-IN" dirty="0" smtClean="0"/>
              <a:t>4b की उपलब्धियाँ </a:t>
            </a:r>
            <a:endParaRPr lang="en-IN" dirty="0"/>
          </a:p>
        </p:txBody>
      </p:sp>
    </p:spTree>
    <p:extLst>
      <p:ext uri="{BB962C8B-B14F-4D97-AF65-F5344CB8AC3E}">
        <p14:creationId xmlns:p14="http://schemas.microsoft.com/office/powerpoint/2010/main" val="23818173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187624" y="4941168"/>
            <a:ext cx="7272808" cy="1793167"/>
          </a:xfrm>
        </p:spPr>
        <p:txBody>
          <a:bodyPr/>
          <a:lstStyle/>
          <a:p>
            <a:r>
              <a:rPr lang="en-IN" sz="8800" dirty="0" smtClean="0"/>
              <a:t>THANKYOU </a:t>
            </a:r>
            <a:endParaRPr lang="en-IN" sz="8800" dirty="0"/>
          </a:p>
        </p:txBody>
      </p:sp>
      <p:pic>
        <p:nvPicPr>
          <p:cNvPr id="1026" name="Picture 2" descr="C:\Users\PRYANKA\Desktop\banner logo\Untitled-8.jpg"/>
          <p:cNvPicPr>
            <a:picLocks noChangeAspect="1" noChangeArrowheads="1"/>
          </p:cNvPicPr>
          <p:nvPr/>
        </p:nvPicPr>
        <p:blipFill rotWithShape="1">
          <a:blip r:embed="rId3">
            <a:extLst>
              <a:ext uri="{28A0092B-C50C-407E-A947-70E740481C1C}">
                <a14:useLocalDpi xmlns:a14="http://schemas.microsoft.com/office/drawing/2010/main" val="0"/>
              </a:ext>
            </a:extLst>
          </a:blip>
          <a:srcRect r="16455" b="3352"/>
          <a:stretch/>
        </p:blipFill>
        <p:spPr bwMode="auto">
          <a:xfrm>
            <a:off x="2699792" y="697040"/>
            <a:ext cx="3816424" cy="3905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47945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43608" y="332656"/>
            <a:ext cx="6768752" cy="1152128"/>
          </a:xfrm>
        </p:spPr>
        <p:txBody>
          <a:bodyPr/>
          <a:lstStyle/>
          <a:p>
            <a:pPr algn="ctr"/>
            <a:r>
              <a:rPr lang="hi-IN" sz="4800" dirty="0"/>
              <a:t>ERC (EDUCATION  RESOURCE  </a:t>
            </a:r>
            <a:r>
              <a:rPr lang="hi-IN" sz="4800" dirty="0" smtClean="0"/>
              <a:t>CENTRE</a:t>
            </a:r>
            <a:r>
              <a:rPr lang="en-GB" sz="4800" dirty="0" smtClean="0"/>
              <a:t>)</a:t>
            </a:r>
            <a:endParaRPr lang="en-IN" dirty="0"/>
          </a:p>
        </p:txBody>
      </p:sp>
      <p:sp>
        <p:nvSpPr>
          <p:cNvPr id="6" name="Text Placeholder 5"/>
          <p:cNvSpPr>
            <a:spLocks noGrp="1"/>
          </p:cNvSpPr>
          <p:nvPr>
            <p:ph type="body" idx="1"/>
          </p:nvPr>
        </p:nvSpPr>
        <p:spPr>
          <a:xfrm>
            <a:off x="179512" y="4941168"/>
            <a:ext cx="8280919" cy="2592288"/>
          </a:xfrm>
        </p:spPr>
        <p:txBody>
          <a:bodyPr>
            <a:normAutofit/>
          </a:bodyPr>
          <a:lstStyle/>
          <a:p>
            <a:pPr algn="l"/>
            <a:r>
              <a:rPr lang="hi-IN" dirty="0" smtClean="0"/>
              <a:t>ERC: यह एक 6 से 14 साल तक के बच्चो का समूह है जो 4b संस्था द्वारा चलित है यहाँ पर बच्चे सामजिक विषयों के रूप में अपनी समझ बनाते है और शिक्षा के द्वारा अपना विकास भी करते है |  विभिन्न नाटको द्वारा समाज में जागरूकता फैलाते है| </a:t>
            </a:r>
            <a:endParaRPr lang="en-IN"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1" y="1770851"/>
            <a:ext cx="3528392" cy="2162205"/>
          </a:xfrm>
          <a:prstGeom prst="rect">
            <a:avLst/>
          </a:prstGeom>
        </p:spPr>
      </p:pic>
      <p:pic>
        <p:nvPicPr>
          <p:cNvPr id="1026" name="Picture 2" descr="C:\Users\PRYANKA\Desktop\New folder\IMG-20160904-WA0017.jpg"/>
          <p:cNvPicPr>
            <a:picLocks noChangeAspect="1" noChangeArrowheads="1"/>
          </p:cNvPicPr>
          <p:nvPr/>
        </p:nvPicPr>
        <p:blipFill rotWithShape="1">
          <a:blip r:embed="rId3">
            <a:extLst>
              <a:ext uri="{28A0092B-C50C-407E-A947-70E740481C1C}">
                <a14:useLocalDpi xmlns:a14="http://schemas.microsoft.com/office/drawing/2010/main" val="0"/>
              </a:ext>
            </a:extLst>
          </a:blip>
          <a:srcRect t="21118"/>
          <a:stretch/>
        </p:blipFill>
        <p:spPr bwMode="auto">
          <a:xfrm>
            <a:off x="5039933" y="1677688"/>
            <a:ext cx="3420499" cy="3047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98953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688" y="1196752"/>
            <a:ext cx="5966666" cy="1256352"/>
          </a:xfrm>
        </p:spPr>
        <p:txBody>
          <a:bodyPr/>
          <a:lstStyle/>
          <a:p>
            <a:pPr algn="ctr"/>
            <a:r>
              <a:rPr lang="hi-IN" sz="4800" dirty="0"/>
              <a:t>YTH (YOUTH TECH HUB )</a:t>
            </a:r>
            <a:br>
              <a:rPr lang="hi-IN" sz="4800" dirty="0"/>
            </a:br>
            <a:endParaRPr lang="en-IN" dirty="0"/>
          </a:p>
        </p:txBody>
      </p:sp>
      <p:sp>
        <p:nvSpPr>
          <p:cNvPr id="3" name="Text Placeholder 2"/>
          <p:cNvSpPr>
            <a:spLocks noGrp="1"/>
          </p:cNvSpPr>
          <p:nvPr>
            <p:ph type="body" idx="1"/>
          </p:nvPr>
        </p:nvSpPr>
        <p:spPr>
          <a:xfrm>
            <a:off x="683568" y="5373216"/>
            <a:ext cx="7632848" cy="1656183"/>
          </a:xfrm>
        </p:spPr>
        <p:txBody>
          <a:bodyPr>
            <a:normAutofit/>
          </a:bodyPr>
          <a:lstStyle/>
          <a:p>
            <a:pPr algn="ctr"/>
            <a:r>
              <a:rPr lang="hi-IN" dirty="0" smtClean="0"/>
              <a:t>YTH:- यह एक 15 से 30 साल तक के युवाओ का समूह है जो उच्च शिक्षा, समाजिक विकास(पिछड़े वर्गों),कौशल विकास,जागरूकता एवम् समाजिक मुद्दे पर कार्य करता है इस समूह में कुल 30 युवा है जिनमे ज्यादातर उच्च शिक्षा को प्राप्त कर रहे है |       </a:t>
            </a:r>
            <a:endParaRPr lang="en-IN" dirty="0"/>
          </a:p>
        </p:txBody>
      </p:sp>
      <p:pic>
        <p:nvPicPr>
          <p:cNvPr id="2050" name="Picture 2" descr="C:\Users\PRYANKA\Desktop\New folder\IMG_0102_147301293271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96" y="1909167"/>
            <a:ext cx="4359191" cy="324802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PRYANKA\Desktop\New folder\IMG_0250_147301294224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2013" y="1844824"/>
            <a:ext cx="4416491" cy="3312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44604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35376" y="3501008"/>
            <a:ext cx="9001120" cy="3744416"/>
          </a:xfrm>
        </p:spPr>
        <p:txBody>
          <a:bodyPr>
            <a:normAutofit fontScale="85000" lnSpcReduction="10000"/>
          </a:bodyPr>
          <a:lstStyle/>
          <a:p>
            <a:pPr marL="342900" indent="-342900">
              <a:buFont typeface="Arial" pitchFamily="34" charset="0"/>
              <a:buChar char="•"/>
            </a:pPr>
            <a:endParaRPr lang="en-US" dirty="0" smtClean="0"/>
          </a:p>
          <a:p>
            <a:pPr marL="342900" indent="-342900">
              <a:buFont typeface="Arial" pitchFamily="34" charset="0"/>
              <a:buChar char="•"/>
            </a:pPr>
            <a:endParaRPr lang="en-US" dirty="0"/>
          </a:p>
          <a:p>
            <a:pPr marL="342900" indent="-342900">
              <a:buFont typeface="Arial" pitchFamily="34" charset="0"/>
              <a:buChar char="•"/>
            </a:pPr>
            <a:r>
              <a:rPr lang="hi-IN" dirty="0" smtClean="0"/>
              <a:t>खेल से मेल के द्वारा बच्चो का विकास करना और उनके आत्मविश्वास को बढ़ाना |</a:t>
            </a:r>
          </a:p>
          <a:p>
            <a:pPr marL="342900" indent="-342900">
              <a:buFont typeface="Arial" pitchFamily="34" charset="0"/>
              <a:buChar char="•"/>
            </a:pPr>
            <a:r>
              <a:rPr lang="hi-IN" dirty="0" smtClean="0"/>
              <a:t>विभिन्न सरकारी स्कुलो में ERC और YTH के द्वारा खेल से मेल का विस्तार करना |</a:t>
            </a:r>
          </a:p>
          <a:p>
            <a:pPr marL="342900" indent="-342900">
              <a:buFont typeface="Arial" pitchFamily="34" charset="0"/>
              <a:buChar char="•"/>
            </a:pPr>
            <a:r>
              <a:rPr lang="hi-IN" dirty="0" smtClean="0"/>
              <a:t>विभिन्न खेलो की वर्कशॉप द्वारा उनके अंदर निम्न गुणों की समझ बनाना</a:t>
            </a:r>
            <a:r>
              <a:rPr lang="en-GB" dirty="0" smtClean="0"/>
              <a:t> </a:t>
            </a:r>
            <a:r>
              <a:rPr lang="en-US" dirty="0" smtClean="0"/>
              <a:t>:-</a:t>
            </a:r>
            <a:endParaRPr lang="hi-IN" dirty="0" smtClean="0"/>
          </a:p>
          <a:p>
            <a:pPr marL="800100" lvl="1" indent="-342900" algn="l">
              <a:buFont typeface="Arial" pitchFamily="34" charset="0"/>
              <a:buChar char="•"/>
            </a:pPr>
            <a:r>
              <a:rPr lang="hi-IN" sz="1900" b="1" dirty="0" smtClean="0">
                <a:solidFill>
                  <a:srgbClr val="FF0000"/>
                </a:solidFill>
              </a:rPr>
              <a:t>कोई हार जीत नहीं |</a:t>
            </a:r>
          </a:p>
          <a:p>
            <a:pPr marL="800100" lvl="1" indent="-342900" algn="l">
              <a:buFont typeface="Arial" pitchFamily="34" charset="0"/>
              <a:buChar char="•"/>
            </a:pPr>
            <a:r>
              <a:rPr lang="hi-IN" sz="1900" b="1" dirty="0" smtClean="0">
                <a:solidFill>
                  <a:srgbClr val="FF0000"/>
                </a:solidFill>
              </a:rPr>
              <a:t>सब शामिल |</a:t>
            </a:r>
          </a:p>
          <a:p>
            <a:pPr marL="800100" lvl="1" indent="-342900" algn="l">
              <a:buFont typeface="Arial" pitchFamily="34" charset="0"/>
              <a:buChar char="•"/>
            </a:pPr>
            <a:r>
              <a:rPr lang="hi-IN" sz="1900" b="1" dirty="0" smtClean="0">
                <a:solidFill>
                  <a:srgbClr val="FF0000"/>
                </a:solidFill>
              </a:rPr>
              <a:t>मज़ा |</a:t>
            </a:r>
          </a:p>
          <a:p>
            <a:pPr marL="800100" lvl="1" indent="-342900" algn="l">
              <a:buFont typeface="Arial" pitchFamily="34" charset="0"/>
              <a:buChar char="•"/>
            </a:pPr>
            <a:r>
              <a:rPr lang="hi-IN" sz="1900" b="1" dirty="0" smtClean="0">
                <a:solidFill>
                  <a:srgbClr val="FF0000"/>
                </a:solidFill>
              </a:rPr>
              <a:t>सुरक्षा (शारीरिक और मानशिक ) |</a:t>
            </a:r>
          </a:p>
          <a:p>
            <a:pPr marL="800100" lvl="1" indent="-342900" algn="l">
              <a:buFont typeface="Arial" pitchFamily="34" charset="0"/>
              <a:buChar char="•"/>
            </a:pPr>
            <a:r>
              <a:rPr lang="hi-IN" sz="1900" b="1" dirty="0" smtClean="0">
                <a:solidFill>
                  <a:srgbClr val="FF0000"/>
                </a:solidFill>
              </a:rPr>
              <a:t>आदर्श  बने |      </a:t>
            </a:r>
          </a:p>
          <a:p>
            <a:pPr marL="342900" indent="-342900">
              <a:buFont typeface="Arial" pitchFamily="34" charset="0"/>
              <a:buChar char="•"/>
            </a:pPr>
            <a:endParaRPr lang="en-IN" dirty="0"/>
          </a:p>
        </p:txBody>
      </p:sp>
      <p:sp>
        <p:nvSpPr>
          <p:cNvPr id="2" name="Title 1"/>
          <p:cNvSpPr>
            <a:spLocks noGrp="1"/>
          </p:cNvSpPr>
          <p:nvPr>
            <p:ph type="ctrTitle"/>
          </p:nvPr>
        </p:nvSpPr>
        <p:spPr>
          <a:xfrm>
            <a:off x="179512" y="260648"/>
            <a:ext cx="8856984" cy="1224136"/>
          </a:xfrm>
        </p:spPr>
        <p:txBody>
          <a:bodyPr/>
          <a:lstStyle/>
          <a:p>
            <a:r>
              <a:rPr lang="en-GB" sz="3200" dirty="0" smtClean="0"/>
              <a:t>3 YEAR JOURNEY  </a:t>
            </a:r>
            <a:endParaRPr lang="en-IN" sz="3200" dirty="0"/>
          </a:p>
        </p:txBody>
      </p:sp>
      <p:pic>
        <p:nvPicPr>
          <p:cNvPr id="3074" name="Picture 2" descr="C:\Users\PRYANKA\Downloads\july 2017\IMG_20170729_15525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4008" y="1362671"/>
            <a:ext cx="3707904" cy="278092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C:\Users\PRYANKA\Downloads\july 2017\IMG_20170722_1539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1483593"/>
            <a:ext cx="3528392" cy="2646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6505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617448" y="283295"/>
            <a:ext cx="3024336" cy="1446550"/>
          </a:xfrm>
          <a:prstGeom prst="rect">
            <a:avLst/>
          </a:prstGeom>
          <a:solidFill>
            <a:schemeClr val="bg2">
              <a:lumMod val="90000"/>
            </a:schemeClr>
          </a:solidFill>
        </p:spPr>
        <p:txBody>
          <a:bodyPr wrap="square" rtlCol="0">
            <a:spAutoFit/>
          </a:bodyPr>
          <a:lstStyle/>
          <a:p>
            <a:r>
              <a:rPr lang="en-GB" sz="4400" b="1" u="sng" dirty="0" smtClean="0">
                <a:solidFill>
                  <a:srgbClr val="FFFF00"/>
                </a:solidFill>
              </a:rPr>
              <a:t>PLAY FOR PEACE </a:t>
            </a:r>
            <a:r>
              <a:rPr lang="hi-IN" sz="4400" b="1" u="sng" dirty="0" smtClean="0">
                <a:solidFill>
                  <a:srgbClr val="FFFF00"/>
                </a:solidFill>
              </a:rPr>
              <a:t> </a:t>
            </a:r>
            <a:endParaRPr lang="en-IN" sz="4400" b="1" u="sng" dirty="0">
              <a:solidFill>
                <a:srgbClr val="FFFF00"/>
              </a:solidFill>
            </a:endParaRPr>
          </a:p>
        </p:txBody>
      </p:sp>
      <p:pic>
        <p:nvPicPr>
          <p:cNvPr id="2050" name="Picture 2" descr="C:\Users\PRYANKA\Downloads\july 2017\IMG_20170729_1612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3968" y="3553634"/>
            <a:ext cx="4032448" cy="302433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PRYANKA\Downloads\New folder\New Doc 12_1.jp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79512" y="851448"/>
            <a:ext cx="3888432" cy="574590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47442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3897103181"/>
              </p:ext>
            </p:extLst>
          </p:nvPr>
        </p:nvGraphicFramePr>
        <p:xfrm>
          <a:off x="107504" y="0"/>
          <a:ext cx="9167624"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529929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214189"/>
            <a:ext cx="3528392" cy="1969770"/>
          </a:xfrm>
          <a:prstGeom prst="rect">
            <a:avLst/>
          </a:prstGeom>
          <a:solidFill>
            <a:srgbClr val="FFFF00"/>
          </a:solidFill>
        </p:spPr>
        <p:txBody>
          <a:bodyPr wrap="square" rtlCol="0">
            <a:spAutoFit/>
          </a:bodyPr>
          <a:lstStyle/>
          <a:p>
            <a:r>
              <a:rPr lang="en-GB" sz="2400" b="1" u="sng" dirty="0" smtClean="0">
                <a:solidFill>
                  <a:schemeClr val="accent3">
                    <a:lumMod val="50000"/>
                  </a:schemeClr>
                </a:solidFill>
              </a:rPr>
              <a:t>FREEZE BE workshop</a:t>
            </a:r>
            <a:r>
              <a:rPr lang="hi-IN" sz="2400" b="1" u="sng" dirty="0" smtClean="0">
                <a:solidFill>
                  <a:schemeClr val="accent3">
                    <a:lumMod val="50000"/>
                  </a:schemeClr>
                </a:solidFill>
              </a:rPr>
              <a:t> :-</a:t>
            </a:r>
          </a:p>
          <a:p>
            <a:r>
              <a:rPr lang="hi-IN" sz="2000" dirty="0" smtClean="0"/>
              <a:t>लखनऊ में फ्रीजबी की वर्कशॉप के लिए 7 (YTH और ERC ) की भागीदारी एवम् उनको अपने समुदाय में करना |</a:t>
            </a:r>
            <a:r>
              <a:rPr lang="hi-IN" dirty="0" smtClean="0"/>
              <a:t/>
            </a:r>
            <a:br>
              <a:rPr lang="hi-IN" dirty="0" smtClean="0"/>
            </a:br>
            <a:r>
              <a:rPr lang="hi-IN" dirty="0" smtClean="0"/>
              <a:t> </a:t>
            </a:r>
            <a:endParaRPr lang="en-IN" dirty="0"/>
          </a:p>
        </p:txBody>
      </p:sp>
      <p:sp>
        <p:nvSpPr>
          <p:cNvPr id="3" name="TextBox 2"/>
          <p:cNvSpPr txBox="1"/>
          <p:nvPr/>
        </p:nvSpPr>
        <p:spPr>
          <a:xfrm>
            <a:off x="4932040" y="214189"/>
            <a:ext cx="3600400" cy="2400657"/>
          </a:xfrm>
          <a:prstGeom prst="rect">
            <a:avLst/>
          </a:prstGeom>
          <a:solidFill>
            <a:schemeClr val="bg2">
              <a:lumMod val="75000"/>
            </a:schemeClr>
          </a:solidFill>
        </p:spPr>
        <p:txBody>
          <a:bodyPr wrap="square" rtlCol="0">
            <a:spAutoFit/>
          </a:bodyPr>
          <a:lstStyle/>
          <a:p>
            <a:r>
              <a:rPr lang="en-GB" sz="2800" b="1" u="sng" dirty="0" err="1" smtClean="0">
                <a:solidFill>
                  <a:schemeClr val="accent1">
                    <a:lumMod val="50000"/>
                  </a:schemeClr>
                </a:solidFill>
              </a:rPr>
              <a:t>Swach</a:t>
            </a:r>
            <a:r>
              <a:rPr lang="en-GB" sz="2800" b="1" u="sng" dirty="0" smtClean="0">
                <a:solidFill>
                  <a:schemeClr val="accent1">
                    <a:lumMod val="50000"/>
                  </a:schemeClr>
                </a:solidFill>
              </a:rPr>
              <a:t> </a:t>
            </a:r>
            <a:r>
              <a:rPr lang="en-GB" sz="2800" b="1" u="sng" dirty="0" err="1" smtClean="0">
                <a:solidFill>
                  <a:schemeClr val="accent1">
                    <a:lumMod val="50000"/>
                  </a:schemeClr>
                </a:solidFill>
              </a:rPr>
              <a:t>mela</a:t>
            </a:r>
            <a:r>
              <a:rPr lang="en-GB" sz="2800" b="1" u="sng" dirty="0" smtClean="0">
                <a:solidFill>
                  <a:schemeClr val="accent1">
                    <a:lumMod val="50000"/>
                  </a:schemeClr>
                </a:solidFill>
              </a:rPr>
              <a:t> workshop </a:t>
            </a:r>
            <a:r>
              <a:rPr lang="hi-IN" sz="2800" b="1" u="sng" dirty="0" smtClean="0">
                <a:solidFill>
                  <a:schemeClr val="accent1">
                    <a:lumMod val="50000"/>
                  </a:schemeClr>
                </a:solidFill>
              </a:rPr>
              <a:t> :-</a:t>
            </a:r>
          </a:p>
          <a:p>
            <a:r>
              <a:rPr lang="hi-IN" sz="2000" dirty="0" smtClean="0"/>
              <a:t>दिल्ली में स्वच्छ मेला वर्कशॉप में ERC की भागीदारी |</a:t>
            </a:r>
          </a:p>
          <a:p>
            <a:endParaRPr lang="hi-IN" dirty="0"/>
          </a:p>
          <a:p>
            <a:endParaRPr lang="hi-IN" dirty="0" smtClean="0"/>
          </a:p>
          <a:p>
            <a:endParaRPr lang="hi-IN" dirty="0"/>
          </a:p>
        </p:txBody>
      </p:sp>
      <p:pic>
        <p:nvPicPr>
          <p:cNvPr id="6146" name="Picture 2" descr="C:\Users\PRYANKA\Desktop\New folder\20160510_173130_1473013254029.jpg"/>
          <p:cNvPicPr>
            <a:picLocks noChangeAspect="1" noChangeArrowheads="1"/>
          </p:cNvPicPr>
          <p:nvPr/>
        </p:nvPicPr>
        <p:blipFill rotWithShape="1">
          <a:blip r:embed="rId2">
            <a:extLst>
              <a:ext uri="{28A0092B-C50C-407E-A947-70E740481C1C}">
                <a14:useLocalDpi xmlns:a14="http://schemas.microsoft.com/office/drawing/2010/main" val="0"/>
              </a:ext>
            </a:extLst>
          </a:blip>
          <a:srcRect l="3205" t="30103" r="10754" b="2336"/>
          <a:stretch/>
        </p:blipFill>
        <p:spPr bwMode="auto">
          <a:xfrm>
            <a:off x="107504" y="3501008"/>
            <a:ext cx="4489440" cy="324036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PRYANKA\Desktop\New folder\IMG-20160524-WA0015.jpg"/>
          <p:cNvPicPr>
            <a:picLocks noChangeAspect="1" noChangeArrowheads="1"/>
          </p:cNvPicPr>
          <p:nvPr/>
        </p:nvPicPr>
        <p:blipFill rotWithShape="1">
          <a:blip r:embed="rId3">
            <a:extLst>
              <a:ext uri="{28A0092B-C50C-407E-A947-70E740481C1C}">
                <a14:useLocalDpi xmlns:a14="http://schemas.microsoft.com/office/drawing/2010/main" val="0"/>
              </a:ext>
            </a:extLst>
          </a:blip>
          <a:srcRect l="-1" t="13421" r="17938" b="5499"/>
          <a:stretch/>
        </p:blipFill>
        <p:spPr bwMode="auto">
          <a:xfrm>
            <a:off x="4644008" y="3429000"/>
            <a:ext cx="4438172" cy="3288783"/>
          </a:xfrm>
          <a:prstGeom prst="rect">
            <a:avLst/>
          </a:prstGeom>
          <a:noFill/>
          <a:extLst>
            <a:ext uri="{909E8E84-426E-40DD-AFC4-6F175D3DCCD1}">
              <a14:hiddenFill xmlns:a14="http://schemas.microsoft.com/office/drawing/2010/main">
                <a:solidFill>
                  <a:srgbClr val="FFFFFF"/>
                </a:solidFill>
              </a14:hiddenFill>
            </a:ext>
          </a:extLst>
        </p:spPr>
      </p:pic>
      <p:sp>
        <p:nvSpPr>
          <p:cNvPr id="6" name="Right Arrow 5"/>
          <p:cNvSpPr/>
          <p:nvPr/>
        </p:nvSpPr>
        <p:spPr>
          <a:xfrm rot="5400000">
            <a:off x="1141166" y="2590455"/>
            <a:ext cx="1152128" cy="5249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ight Arrow 8"/>
          <p:cNvSpPr/>
          <p:nvPr/>
        </p:nvSpPr>
        <p:spPr>
          <a:xfrm rot="5400000">
            <a:off x="6358257" y="2530055"/>
            <a:ext cx="1128912" cy="5249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7807289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23528" y="93351"/>
            <a:ext cx="8496944" cy="861909"/>
            <a:chOff x="835710" y="134873"/>
            <a:chExt cx="4549282" cy="522226"/>
          </a:xfrm>
        </p:grpSpPr>
        <p:sp>
          <p:nvSpPr>
            <p:cNvPr id="7" name="Freeform 6"/>
            <p:cNvSpPr/>
            <p:nvPr/>
          </p:nvSpPr>
          <p:spPr>
            <a:xfrm>
              <a:off x="835710" y="134873"/>
              <a:ext cx="2120428" cy="402391"/>
            </a:xfrm>
            <a:custGeom>
              <a:avLst/>
              <a:gdLst>
                <a:gd name="connsiteX0" fmla="*/ 0 w 1870887"/>
                <a:gd name="connsiteY0" fmla="*/ 0 h 272963"/>
                <a:gd name="connsiteX1" fmla="*/ 1870887 w 1870887"/>
                <a:gd name="connsiteY1" fmla="*/ 0 h 272963"/>
                <a:gd name="connsiteX2" fmla="*/ 1870887 w 1870887"/>
                <a:gd name="connsiteY2" fmla="*/ 272963 h 272963"/>
                <a:gd name="connsiteX3" fmla="*/ 0 w 1870887"/>
                <a:gd name="connsiteY3" fmla="*/ 272963 h 272963"/>
                <a:gd name="connsiteX4" fmla="*/ 0 w 1870887"/>
                <a:gd name="connsiteY4" fmla="*/ 0 h 272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887" h="272963">
                  <a:moveTo>
                    <a:pt x="0" y="0"/>
                  </a:moveTo>
                  <a:lnTo>
                    <a:pt x="1870887" y="0"/>
                  </a:lnTo>
                  <a:lnTo>
                    <a:pt x="1870887" y="272963"/>
                  </a:lnTo>
                  <a:lnTo>
                    <a:pt x="0" y="272963"/>
                  </a:lnTo>
                  <a:lnTo>
                    <a:pt x="0" y="0"/>
                  </a:lnTo>
                  <a:close/>
                </a:path>
              </a:pathLst>
            </a:custGeom>
            <a:solidFill>
              <a:schemeClr val="accent3">
                <a:lumMod val="75000"/>
              </a:schemeClr>
            </a:solid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3200" b="1" dirty="0" smtClean="0">
                  <a:solidFill>
                    <a:srgbClr val="FF0000"/>
                  </a:solidFill>
                </a:rPr>
                <a:t>BUDGET WORKSHOP </a:t>
              </a:r>
              <a:endParaRPr lang="en-IN" sz="3200" b="1" kern="1200" dirty="0">
                <a:solidFill>
                  <a:srgbClr val="FF0000"/>
                </a:solidFill>
              </a:endParaRPr>
            </a:p>
          </p:txBody>
        </p:sp>
        <p:sp>
          <p:nvSpPr>
            <p:cNvPr id="10" name="Freeform 9"/>
            <p:cNvSpPr/>
            <p:nvPr/>
          </p:nvSpPr>
          <p:spPr>
            <a:xfrm>
              <a:off x="3303117" y="148979"/>
              <a:ext cx="2081875" cy="508120"/>
            </a:xfrm>
            <a:custGeom>
              <a:avLst/>
              <a:gdLst>
                <a:gd name="connsiteX0" fmla="*/ 0 w 1870887"/>
                <a:gd name="connsiteY0" fmla="*/ 0 h 272963"/>
                <a:gd name="connsiteX1" fmla="*/ 1870887 w 1870887"/>
                <a:gd name="connsiteY1" fmla="*/ 0 h 272963"/>
                <a:gd name="connsiteX2" fmla="*/ 1870887 w 1870887"/>
                <a:gd name="connsiteY2" fmla="*/ 272963 h 272963"/>
                <a:gd name="connsiteX3" fmla="*/ 0 w 1870887"/>
                <a:gd name="connsiteY3" fmla="*/ 272963 h 272963"/>
                <a:gd name="connsiteX4" fmla="*/ 0 w 1870887"/>
                <a:gd name="connsiteY4" fmla="*/ 0 h 272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887" h="272963">
                  <a:moveTo>
                    <a:pt x="0" y="0"/>
                  </a:moveTo>
                  <a:lnTo>
                    <a:pt x="1870887" y="0"/>
                  </a:lnTo>
                  <a:lnTo>
                    <a:pt x="1870887" y="272963"/>
                  </a:lnTo>
                  <a:lnTo>
                    <a:pt x="0" y="272963"/>
                  </a:lnTo>
                  <a:lnTo>
                    <a:pt x="0" y="0"/>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3200" b="1" dirty="0" smtClean="0"/>
                <a:t>LEADERSHIP WORKSHOP</a:t>
              </a:r>
              <a:r>
                <a:rPr lang="hi-IN" sz="3200" b="1" kern="1200" dirty="0" smtClean="0"/>
                <a:t> </a:t>
              </a:r>
              <a:endParaRPr lang="en-IN" sz="3200" b="1" kern="1200" dirty="0"/>
            </a:p>
          </p:txBody>
        </p:sp>
      </p:grpSp>
      <p:pic>
        <p:nvPicPr>
          <p:cNvPr id="4098" name="Picture 2" descr="C:\Users\PRYANKA\Desktop\ajay sharma\IMG_009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141" b="23616"/>
          <a:stretch/>
        </p:blipFill>
        <p:spPr bwMode="auto">
          <a:xfrm>
            <a:off x="179512" y="955259"/>
            <a:ext cx="3168352" cy="2582729"/>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PRYANKA\Desktop\New folder\IMG-20160904-WA0002.jpg"/>
          <p:cNvPicPr>
            <a:picLocks noChangeAspect="1" noChangeArrowheads="1"/>
          </p:cNvPicPr>
          <p:nvPr/>
        </p:nvPicPr>
        <p:blipFill rotWithShape="1">
          <a:blip r:embed="rId3">
            <a:extLst>
              <a:ext uri="{28A0092B-C50C-407E-A947-70E740481C1C}">
                <a14:useLocalDpi xmlns:a14="http://schemas.microsoft.com/office/drawing/2010/main" val="0"/>
              </a:ext>
            </a:extLst>
          </a:blip>
          <a:srcRect t="3334" b="17334"/>
          <a:stretch/>
        </p:blipFill>
        <p:spPr bwMode="auto">
          <a:xfrm>
            <a:off x="4631207" y="1287408"/>
            <a:ext cx="4333281" cy="343773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PRYANKA\Desktop\photo programme\IMG_20170602_18451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5359" y="3902968"/>
            <a:ext cx="3303961" cy="2838400"/>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10"/>
          <p:cNvSpPr/>
          <p:nvPr/>
        </p:nvSpPr>
        <p:spPr>
          <a:xfrm>
            <a:off x="3707904" y="5157192"/>
            <a:ext cx="3960440" cy="664127"/>
          </a:xfrm>
          <a:custGeom>
            <a:avLst/>
            <a:gdLst>
              <a:gd name="connsiteX0" fmla="*/ 0 w 1870887"/>
              <a:gd name="connsiteY0" fmla="*/ 0 h 272963"/>
              <a:gd name="connsiteX1" fmla="*/ 1870887 w 1870887"/>
              <a:gd name="connsiteY1" fmla="*/ 0 h 272963"/>
              <a:gd name="connsiteX2" fmla="*/ 1870887 w 1870887"/>
              <a:gd name="connsiteY2" fmla="*/ 272963 h 272963"/>
              <a:gd name="connsiteX3" fmla="*/ 0 w 1870887"/>
              <a:gd name="connsiteY3" fmla="*/ 272963 h 272963"/>
              <a:gd name="connsiteX4" fmla="*/ 0 w 1870887"/>
              <a:gd name="connsiteY4" fmla="*/ 0 h 272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887" h="272963">
                <a:moveTo>
                  <a:pt x="0" y="0"/>
                </a:moveTo>
                <a:lnTo>
                  <a:pt x="1870887" y="0"/>
                </a:lnTo>
                <a:lnTo>
                  <a:pt x="1870887" y="272963"/>
                </a:lnTo>
                <a:lnTo>
                  <a:pt x="0" y="272963"/>
                </a:lnTo>
                <a:lnTo>
                  <a:pt x="0" y="0"/>
                </a:lnTo>
                <a:close/>
              </a:path>
            </a:pathLst>
          </a:custGeom>
          <a:solidFill>
            <a:schemeClr val="accent3">
              <a:lumMod val="75000"/>
            </a:schemeClr>
          </a:solid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3200" b="1" dirty="0" smtClean="0">
                <a:solidFill>
                  <a:srgbClr val="FF0000"/>
                </a:solidFill>
              </a:rPr>
              <a:t>HELP CAMAPIGN</a:t>
            </a:r>
            <a:endParaRPr lang="en-IN" sz="3200" b="1" kern="1200" dirty="0">
              <a:solidFill>
                <a:srgbClr val="FF0000"/>
              </a:solidFill>
            </a:endParaRPr>
          </a:p>
        </p:txBody>
      </p:sp>
    </p:spTree>
    <p:extLst>
      <p:ext uri="{BB962C8B-B14F-4D97-AF65-F5344CB8AC3E}">
        <p14:creationId xmlns:p14="http://schemas.microsoft.com/office/powerpoint/2010/main" val="1833491448"/>
      </p:ext>
    </p:extLst>
  </p:cSld>
  <p:clrMapOvr>
    <a:masterClrMapping/>
  </p:clrMapOvr>
  <p:timing>
    <p:tnLst>
      <p:par>
        <p:cTn id="1" dur="indefinite" restart="never" nodeType="tmRoot"/>
      </p:par>
    </p:tnLst>
  </p:timing>
</p:sld>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670</TotalTime>
  <Words>752</Words>
  <Application>Microsoft Office PowerPoint</Application>
  <PresentationFormat>On-screen Show (4:3)</PresentationFormat>
  <Paragraphs>91</Paragraphs>
  <Slides>24</Slides>
  <Notes>5</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Slipstream</vt:lpstr>
      <vt:lpstr>4B FOUNDATION बचपन   बचाव   बढ़ना   बातचीत  </vt:lpstr>
      <vt:lpstr>PowerPoint Presentation</vt:lpstr>
      <vt:lpstr>ERC (EDUCATION  RESOURCE  CENTRE)</vt:lpstr>
      <vt:lpstr>YTH (YOUTH TECH HUB ) </vt:lpstr>
      <vt:lpstr>3 YEAR JOURNEY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4b की उपलब्धियाँ </vt:lpstr>
      <vt:lpstr>THANKYOU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4B FOUNDATION</dc:title>
  <dc:creator>PRYANKA</dc:creator>
  <cp:lastModifiedBy>PRYANKA</cp:lastModifiedBy>
  <cp:revision>108</cp:revision>
  <dcterms:created xsi:type="dcterms:W3CDTF">2016-09-04T12:54:32Z</dcterms:created>
  <dcterms:modified xsi:type="dcterms:W3CDTF">2020-02-03T04:23:13Z</dcterms:modified>
</cp:coreProperties>
</file>